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7" r:id="rId2"/>
    <p:sldId id="262" r:id="rId3"/>
    <p:sldId id="273" r:id="rId4"/>
    <p:sldId id="297" r:id="rId5"/>
    <p:sldId id="308" r:id="rId6"/>
    <p:sldId id="307" r:id="rId7"/>
    <p:sldId id="309" r:id="rId8"/>
    <p:sldId id="285" r:id="rId9"/>
    <p:sldId id="275" r:id="rId10"/>
    <p:sldId id="261" r:id="rId11"/>
    <p:sldId id="319" r:id="rId12"/>
    <p:sldId id="276" r:id="rId13"/>
    <p:sldId id="282" r:id="rId14"/>
    <p:sldId id="263" r:id="rId15"/>
    <p:sldId id="322" r:id="rId16"/>
    <p:sldId id="264" r:id="rId17"/>
    <p:sldId id="323" r:id="rId18"/>
    <p:sldId id="268" r:id="rId19"/>
    <p:sldId id="265" r:id="rId20"/>
    <p:sldId id="269" r:id="rId21"/>
    <p:sldId id="266" r:id="rId22"/>
    <p:sldId id="267" r:id="rId23"/>
    <p:sldId id="318" r:id="rId24"/>
    <p:sldId id="270" r:id="rId25"/>
    <p:sldId id="271" r:id="rId26"/>
    <p:sldId id="287" r:id="rId27"/>
    <p:sldId id="284"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80808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0830" autoAdjust="0"/>
  </p:normalViewPr>
  <p:slideViewPr>
    <p:cSldViewPr>
      <p:cViewPr varScale="1">
        <p:scale>
          <a:sx n="61" d="100"/>
          <a:sy n="61" d="100"/>
        </p:scale>
        <p:origin x="131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615384615384639"/>
          <c:y val="0.22844827586206931"/>
          <c:w val="0.39076923076923081"/>
          <c:h val="0.54741379310344829"/>
        </c:manualLayout>
      </c:layout>
      <c:pieChart>
        <c:varyColors val="1"/>
        <c:ser>
          <c:idx val="0"/>
          <c:order val="0"/>
          <c:spPr>
            <a:solidFill>
              <a:srgbClr val="9999FF"/>
            </a:solidFill>
            <a:ln w="11304">
              <a:solidFill>
                <a:srgbClr val="000000"/>
              </a:solidFill>
              <a:prstDash val="solid"/>
            </a:ln>
          </c:spPr>
          <c:dPt>
            <c:idx val="0"/>
            <c:bubble3D val="0"/>
            <c:spPr>
              <a:solidFill>
                <a:srgbClr val="FF0000"/>
              </a:solidFill>
              <a:ln w="11304">
                <a:solidFill>
                  <a:srgbClr val="000000"/>
                </a:solidFill>
                <a:prstDash val="solid"/>
              </a:ln>
            </c:spPr>
            <c:extLst>
              <c:ext xmlns:c16="http://schemas.microsoft.com/office/drawing/2014/chart" uri="{C3380CC4-5D6E-409C-BE32-E72D297353CC}">
                <c16:uniqueId val="{00000001-CDBA-4AA6-8265-D09C03E2D5ED}"/>
              </c:ext>
            </c:extLst>
          </c:dPt>
          <c:dPt>
            <c:idx val="1"/>
            <c:bubble3D val="0"/>
            <c:spPr>
              <a:solidFill>
                <a:srgbClr val="008000"/>
              </a:solidFill>
              <a:ln w="11304">
                <a:solidFill>
                  <a:srgbClr val="000000"/>
                </a:solidFill>
                <a:prstDash val="solid"/>
              </a:ln>
            </c:spPr>
            <c:extLst>
              <c:ext xmlns:c16="http://schemas.microsoft.com/office/drawing/2014/chart" uri="{C3380CC4-5D6E-409C-BE32-E72D297353CC}">
                <c16:uniqueId val="{00000003-CDBA-4AA6-8265-D09C03E2D5ED}"/>
              </c:ext>
            </c:extLst>
          </c:dPt>
          <c:dPt>
            <c:idx val="2"/>
            <c:bubble3D val="0"/>
            <c:spPr>
              <a:solidFill>
                <a:srgbClr val="C0C0C0"/>
              </a:solidFill>
              <a:ln w="11304">
                <a:solidFill>
                  <a:srgbClr val="000000"/>
                </a:solidFill>
                <a:prstDash val="solid"/>
              </a:ln>
            </c:spPr>
            <c:extLst>
              <c:ext xmlns:c16="http://schemas.microsoft.com/office/drawing/2014/chart" uri="{C3380CC4-5D6E-409C-BE32-E72D297353CC}">
                <c16:uniqueId val="{00000005-CDBA-4AA6-8265-D09C03E2D5ED}"/>
              </c:ext>
            </c:extLst>
          </c:dPt>
          <c:dPt>
            <c:idx val="3"/>
            <c:bubble3D val="0"/>
            <c:spPr>
              <a:solidFill>
                <a:srgbClr val="993300"/>
              </a:solidFill>
              <a:ln w="11304">
                <a:solidFill>
                  <a:srgbClr val="000000"/>
                </a:solidFill>
                <a:prstDash val="solid"/>
              </a:ln>
            </c:spPr>
            <c:extLst>
              <c:ext xmlns:c16="http://schemas.microsoft.com/office/drawing/2014/chart" uri="{C3380CC4-5D6E-409C-BE32-E72D297353CC}">
                <c16:uniqueId val="{00000007-CDBA-4AA6-8265-D09C03E2D5ED}"/>
              </c:ext>
            </c:extLst>
          </c:dPt>
          <c:dPt>
            <c:idx val="4"/>
            <c:bubble3D val="0"/>
            <c:spPr>
              <a:solidFill>
                <a:srgbClr val="FFCC00"/>
              </a:solidFill>
              <a:ln w="11304">
                <a:solidFill>
                  <a:srgbClr val="000000"/>
                </a:solidFill>
                <a:prstDash val="solid"/>
              </a:ln>
            </c:spPr>
            <c:extLst>
              <c:ext xmlns:c16="http://schemas.microsoft.com/office/drawing/2014/chart" uri="{C3380CC4-5D6E-409C-BE32-E72D297353CC}">
                <c16:uniqueId val="{00000009-CDBA-4AA6-8265-D09C03E2D5ED}"/>
              </c:ext>
            </c:extLst>
          </c:dPt>
          <c:dPt>
            <c:idx val="5"/>
            <c:bubble3D val="0"/>
            <c:spPr>
              <a:solidFill>
                <a:srgbClr val="0000FF"/>
              </a:solidFill>
              <a:ln w="11304">
                <a:solidFill>
                  <a:srgbClr val="000000"/>
                </a:solidFill>
                <a:prstDash val="solid"/>
              </a:ln>
            </c:spPr>
            <c:extLst>
              <c:ext xmlns:c16="http://schemas.microsoft.com/office/drawing/2014/chart" uri="{C3380CC4-5D6E-409C-BE32-E72D297353CC}">
                <c16:uniqueId val="{0000000B-CDBA-4AA6-8265-D09C03E2D5ED}"/>
              </c:ext>
            </c:extLst>
          </c:dPt>
          <c:dPt>
            <c:idx val="6"/>
            <c:bubble3D val="0"/>
            <c:spPr>
              <a:solidFill>
                <a:srgbClr val="99CC00"/>
              </a:solidFill>
              <a:ln w="11304">
                <a:solidFill>
                  <a:srgbClr val="000000"/>
                </a:solidFill>
                <a:prstDash val="solid"/>
              </a:ln>
            </c:spPr>
            <c:extLst>
              <c:ext xmlns:c16="http://schemas.microsoft.com/office/drawing/2014/chart" uri="{C3380CC4-5D6E-409C-BE32-E72D297353CC}">
                <c16:uniqueId val="{0000000D-CDBA-4AA6-8265-D09C03E2D5ED}"/>
              </c:ext>
            </c:extLst>
          </c:dPt>
          <c:dLbls>
            <c:dLbl>
              <c:idx val="0"/>
              <c:layout>
                <c:manualLayout>
                  <c:x val="5.2301231576821882E-3"/>
                  <c:y val="-5.2681779399147075E-2"/>
                </c:manualLayout>
              </c:layout>
              <c:tx>
                <c:rich>
                  <a:bodyPr/>
                  <a:lstStyle/>
                  <a:p>
                    <a:pPr>
                      <a:defRPr/>
                    </a:pPr>
                    <a:r>
                      <a:rPr lang="en-US" dirty="0"/>
                      <a:t>Algae
1,000-5,000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BA-4AA6-8265-D09C03E2D5ED}"/>
                </c:ext>
              </c:extLst>
            </c:dLbl>
            <c:dLbl>
              <c:idx val="1"/>
              <c:layout>
                <c:manualLayout>
                  <c:x val="2.8925176660609803E-2"/>
                  <c:y val="-2.4656479795929082E-2"/>
                </c:manualLayout>
              </c:layout>
              <c:tx>
                <c:rich>
                  <a:bodyPr/>
                  <a:lstStyle/>
                  <a:p>
                    <a:pPr>
                      <a:defRPr/>
                    </a:pPr>
                    <a:r>
                      <a:rPr lang="en-US" dirty="0"/>
                      <a:t>Vascular plants
2,000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BA-4AA6-8265-D09C03E2D5ED}"/>
                </c:ext>
              </c:extLst>
            </c:dLbl>
            <c:dLbl>
              <c:idx val="2"/>
              <c:layout>
                <c:manualLayout>
                  <c:x val="4.9459156067030031E-2"/>
                  <c:y val="8.9589564969195738E-3"/>
                </c:manualLayout>
              </c:layout>
              <c:tx>
                <c:rich>
                  <a:bodyPr/>
                  <a:lstStyle/>
                  <a:p>
                    <a:pPr>
                      <a:defRPr/>
                    </a:pPr>
                    <a:r>
                      <a:rPr lang="en-US" dirty="0"/>
                      <a:t>Lichens
350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BA-4AA6-8265-D09C03E2D5ED}"/>
                </c:ext>
              </c:extLst>
            </c:dLbl>
            <c:dLbl>
              <c:idx val="3"/>
              <c:layout>
                <c:manualLayout>
                  <c:x val="1.0285645063597844E-2"/>
                  <c:y val="-1.0599112055723279E-2"/>
                </c:manualLayout>
              </c:layout>
              <c:tx>
                <c:rich>
                  <a:bodyPr/>
                  <a:lstStyle/>
                  <a:p>
                    <a:pPr>
                      <a:defRPr/>
                    </a:pPr>
                    <a:r>
                      <a:rPr lang="en-US" dirty="0"/>
                      <a:t>Fungi
5,000-15,000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BA-4AA6-8265-D09C03E2D5ED}"/>
                </c:ext>
              </c:extLst>
            </c:dLbl>
            <c:dLbl>
              <c:idx val="4"/>
              <c:layout>
                <c:manualLayout>
                  <c:x val="-4.9445750050474482E-2"/>
                  <c:y val="5.3655442782053545E-2"/>
                </c:manualLayout>
              </c:layout>
              <c:tx>
                <c:rich>
                  <a:bodyPr/>
                  <a:lstStyle/>
                  <a:p>
                    <a:pPr>
                      <a:defRPr/>
                    </a:pPr>
                    <a:r>
                      <a:rPr lang="en-US" dirty="0"/>
                      <a:t>Vertebrate animals
426</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BA-4AA6-8265-D09C03E2D5ED}"/>
                </c:ext>
              </c:extLst>
            </c:dLbl>
            <c:dLbl>
              <c:idx val="5"/>
              <c:layout>
                <c:manualLayout>
                  <c:x val="-5.3060852008883504E-2"/>
                  <c:y val="-1.7304627630876881E-2"/>
                </c:manualLayout>
              </c:layout>
              <c:tx>
                <c:rich>
                  <a:bodyPr/>
                  <a:lstStyle/>
                  <a:p>
                    <a:pPr>
                      <a:defRPr/>
                    </a:pPr>
                    <a:r>
                      <a:rPr lang="en-US" dirty="0"/>
                      <a:t>Invertebrate animals
15,000-20,000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DBA-4AA6-8265-D09C03E2D5ED}"/>
                </c:ext>
              </c:extLst>
            </c:dLbl>
            <c:dLbl>
              <c:idx val="6"/>
              <c:layout>
                <c:manualLayout>
                  <c:x val="-7.5299818291944013E-3"/>
                  <c:y val="-6.9044543982559548E-2"/>
                </c:manualLayout>
              </c:layout>
              <c:tx>
                <c:rich>
                  <a:bodyPr/>
                  <a:lstStyle/>
                  <a:p>
                    <a:pPr>
                      <a:defRPr/>
                    </a:pPr>
                    <a:r>
                      <a:rPr lang="en-US" dirty="0"/>
                      <a:t>Mosses and liverworts
611</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DBA-4AA6-8265-D09C03E2D5ED}"/>
                </c:ext>
              </c:extLst>
            </c:dLbl>
            <c:numFmt formatCode="0%" sourceLinked="0"/>
            <c:spPr>
              <a:noFill/>
              <a:ln w="22609">
                <a:noFill/>
              </a:ln>
            </c:spPr>
            <c:showLegendKey val="0"/>
            <c:showVal val="0"/>
            <c:showCatName val="1"/>
            <c:showSerName val="0"/>
            <c:showPercent val="1"/>
            <c:showBubbleSize val="0"/>
            <c:showLeaderLines val="0"/>
            <c:extLst>
              <c:ext xmlns:c15="http://schemas.microsoft.com/office/drawing/2012/chart" uri="{CE6537A1-D6FC-4f65-9D91-7224C49458BB}"/>
            </c:extLst>
          </c:dLbls>
          <c:cat>
            <c:strRef>
              <c:f>Sheet1!$A$1:$A$7</c:f>
              <c:strCache>
                <c:ptCount val="7"/>
                <c:pt idx="0">
                  <c:v>Algae</c:v>
                </c:pt>
                <c:pt idx="1">
                  <c:v>Vascular plants</c:v>
                </c:pt>
                <c:pt idx="2">
                  <c:v>Lichens</c:v>
                </c:pt>
                <c:pt idx="3">
                  <c:v>Fungi</c:v>
                </c:pt>
                <c:pt idx="4">
                  <c:v>Vertebrate animals</c:v>
                </c:pt>
                <c:pt idx="5">
                  <c:v>Invertebrate animals</c:v>
                </c:pt>
                <c:pt idx="6">
                  <c:v>Mosses and liverworts</c:v>
                </c:pt>
              </c:strCache>
            </c:strRef>
          </c:cat>
          <c:val>
            <c:numRef>
              <c:f>Sheet1!$B$1:$B$7</c:f>
              <c:numCache>
                <c:formatCode>General</c:formatCode>
                <c:ptCount val="7"/>
                <c:pt idx="0">
                  <c:v>3000</c:v>
                </c:pt>
                <c:pt idx="1">
                  <c:v>2000</c:v>
                </c:pt>
                <c:pt idx="2">
                  <c:v>350</c:v>
                </c:pt>
                <c:pt idx="3">
                  <c:v>10000</c:v>
                </c:pt>
                <c:pt idx="4">
                  <c:v>426</c:v>
                </c:pt>
                <c:pt idx="5">
                  <c:v>17500</c:v>
                </c:pt>
                <c:pt idx="6">
                  <c:v>611</c:v>
                </c:pt>
              </c:numCache>
            </c:numRef>
          </c:val>
          <c:extLst>
            <c:ext xmlns:c16="http://schemas.microsoft.com/office/drawing/2014/chart" uri="{C3380CC4-5D6E-409C-BE32-E72D297353CC}">
              <c16:uniqueId val="{0000000E-CDBA-4AA6-8265-D09C03E2D5ED}"/>
            </c:ext>
          </c:extLst>
        </c:ser>
        <c:dLbls>
          <c:showLegendKey val="0"/>
          <c:showVal val="0"/>
          <c:showCatName val="1"/>
          <c:showSerName val="0"/>
          <c:showPercent val="1"/>
          <c:showBubbleSize val="0"/>
          <c:showLeaderLines val="0"/>
        </c:dLbls>
        <c:firstSliceAng val="0"/>
      </c:pieChart>
      <c:spPr>
        <a:noFill/>
        <a:ln w="22609">
          <a:noFill/>
        </a:ln>
      </c:spPr>
    </c:plotArea>
    <c:plotVisOnly val="1"/>
    <c:dispBlanksAs val="zero"/>
    <c:showDLblsOverMax val="0"/>
  </c:chart>
  <c:spPr>
    <a:noFill/>
    <a:ln>
      <a:noFill/>
    </a:ln>
  </c:spPr>
  <c:txPr>
    <a:bodyPr/>
    <a:lstStyle/>
    <a:p>
      <a:pPr>
        <a:defRPr sz="1000"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drawing1.xml><?xml version="1.0" encoding="utf-8"?>
<c:userShapes xmlns:c="http://schemas.openxmlformats.org/drawingml/2006/chart">
  <cdr:relSizeAnchor xmlns:cdr="http://schemas.openxmlformats.org/drawingml/2006/chartDrawing">
    <cdr:from>
      <cdr:x>0.48075</cdr:x>
      <cdr:y>0.182</cdr:y>
    </cdr:from>
    <cdr:to>
      <cdr:x>0.48775</cdr:x>
      <cdr:y>0.23125</cdr:y>
    </cdr:to>
    <cdr:sp macro="" textlink="">
      <cdr:nvSpPr>
        <cdr:cNvPr id="5121" name="Line 1"/>
        <cdr:cNvSpPr>
          <a:spLocks xmlns:a="http://schemas.openxmlformats.org/drawingml/2006/main" noChangeShapeType="1"/>
        </cdr:cNvSpPr>
      </cdr:nvSpPr>
      <cdr:spPr bwMode="auto">
        <a:xfrm xmlns:a="http://schemas.openxmlformats.org/drawingml/2006/main">
          <a:off x="2973348" y="763486"/>
          <a:ext cx="46434" cy="22760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0.562</cdr:x>
      <cdr:y>0.193</cdr:y>
    </cdr:from>
    <cdr:to>
      <cdr:x>0.58525</cdr:x>
      <cdr:y>0.24075</cdr:y>
    </cdr:to>
    <cdr:sp macro="" textlink="">
      <cdr:nvSpPr>
        <cdr:cNvPr id="5122" name="Line 2"/>
        <cdr:cNvSpPr>
          <a:spLocks xmlns:a="http://schemas.openxmlformats.org/drawingml/2006/main" noChangeShapeType="1"/>
        </cdr:cNvSpPr>
      </cdr:nvSpPr>
      <cdr:spPr bwMode="auto">
        <a:xfrm xmlns:a="http://schemas.openxmlformats.org/drawingml/2006/main" flipH="1">
          <a:off x="3510439" y="810997"/>
          <a:ext cx="143946" cy="22539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0.639</cdr:x>
      <cdr:y>0.26075</cdr:y>
    </cdr:from>
    <cdr:to>
      <cdr:x>0.69325</cdr:x>
      <cdr:y>0.304</cdr:y>
    </cdr:to>
    <cdr:sp macro="" textlink="">
      <cdr:nvSpPr>
        <cdr:cNvPr id="5123" name="Line 3"/>
        <cdr:cNvSpPr>
          <a:spLocks xmlns:a="http://schemas.openxmlformats.org/drawingml/2006/main" noChangeShapeType="1"/>
        </cdr:cNvSpPr>
      </cdr:nvSpPr>
      <cdr:spPr bwMode="auto">
        <a:xfrm xmlns:a="http://schemas.openxmlformats.org/drawingml/2006/main" flipH="1">
          <a:off x="3982522" y="1132523"/>
          <a:ext cx="332779" cy="206616"/>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0.658</cdr:x>
      <cdr:y>0.3225</cdr:y>
    </cdr:from>
    <cdr:to>
      <cdr:x>0.7145</cdr:x>
      <cdr:y>0.33925</cdr:y>
    </cdr:to>
    <cdr:sp macro="" textlink="">
      <cdr:nvSpPr>
        <cdr:cNvPr id="5124" name="Line 4"/>
        <cdr:cNvSpPr>
          <a:spLocks xmlns:a="http://schemas.openxmlformats.org/drawingml/2006/main" noChangeShapeType="1"/>
        </cdr:cNvSpPr>
      </cdr:nvSpPr>
      <cdr:spPr bwMode="auto">
        <a:xfrm xmlns:a="http://schemas.openxmlformats.org/drawingml/2006/main" flipH="1">
          <a:off x="4098608" y="1428636"/>
          <a:ext cx="345162" cy="79553"/>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0.686</cdr:x>
      <cdr:y>0.552</cdr:y>
    </cdr:from>
    <cdr:to>
      <cdr:x>0.731</cdr:x>
      <cdr:y>0.56525</cdr:y>
    </cdr:to>
    <cdr:sp macro="" textlink="">
      <cdr:nvSpPr>
        <cdr:cNvPr id="5125" name="Line 5"/>
        <cdr:cNvSpPr>
          <a:spLocks xmlns:a="http://schemas.openxmlformats.org/drawingml/2006/main" noChangeShapeType="1"/>
        </cdr:cNvSpPr>
      </cdr:nvSpPr>
      <cdr:spPr bwMode="auto">
        <a:xfrm xmlns:a="http://schemas.openxmlformats.org/drawingml/2006/main" flipH="1" flipV="1">
          <a:off x="4270415" y="2526906"/>
          <a:ext cx="273963" cy="6298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0.542</cdr:x>
      <cdr:y>0.75825</cdr:y>
    </cdr:from>
    <cdr:to>
      <cdr:x>0.562</cdr:x>
      <cdr:y>0.817</cdr:y>
    </cdr:to>
    <cdr:sp macro="" textlink="">
      <cdr:nvSpPr>
        <cdr:cNvPr id="5126" name="Line 6"/>
        <cdr:cNvSpPr>
          <a:spLocks xmlns:a="http://schemas.openxmlformats.org/drawingml/2006/main" noChangeShapeType="1"/>
        </cdr:cNvSpPr>
      </cdr:nvSpPr>
      <cdr:spPr bwMode="auto">
        <a:xfrm xmlns:a="http://schemas.openxmlformats.org/drawingml/2006/main" flipH="1" flipV="1">
          <a:off x="3385066" y="3409721"/>
          <a:ext cx="125373" cy="246393"/>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6C9D4EF-27F4-40F5-B5DD-C17A223C28DB}" type="datetimeFigureOut">
              <a:rPr lang="en-US" smtClean="0"/>
              <a:t>12/7/2016</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6253526-23D4-43FF-B53F-E702AE9C7B4F}" type="slidenum">
              <a:rPr lang="en-US" smtClean="0"/>
              <a:t>‹#›</a:t>
            </a:fld>
            <a:endParaRPr lang="en-US" dirty="0"/>
          </a:p>
        </p:txBody>
      </p:sp>
    </p:spTree>
    <p:extLst>
      <p:ext uri="{BB962C8B-B14F-4D97-AF65-F5344CB8AC3E}">
        <p14:creationId xmlns:p14="http://schemas.microsoft.com/office/powerpoint/2010/main" val="1097054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4D538DB-E9AF-47A4-9B08-A1EDE5B765CB}" type="datetimeFigureOut">
              <a:rPr lang="en-US" smtClean="0"/>
              <a:t>12/7/2016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58C646-D5F5-4368-912A-7A7905F5D3C3}" type="slidenum">
              <a:rPr lang="en-US" smtClean="0"/>
              <a:t>‹#›</a:t>
            </a:fld>
            <a:endParaRPr lang="en-US" dirty="0"/>
          </a:p>
        </p:txBody>
      </p:sp>
    </p:spTree>
    <p:extLst>
      <p:ext uri="{BB962C8B-B14F-4D97-AF65-F5344CB8AC3E}">
        <p14:creationId xmlns:p14="http://schemas.microsoft.com/office/powerpoint/2010/main" val="165345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70061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14</a:t>
            </a:fld>
            <a:endParaRPr lang="en-US" dirty="0"/>
          </a:p>
        </p:txBody>
      </p:sp>
    </p:spTree>
    <p:extLst>
      <p:ext uri="{BB962C8B-B14F-4D97-AF65-F5344CB8AC3E}">
        <p14:creationId xmlns:p14="http://schemas.microsoft.com/office/powerpoint/2010/main" val="270614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358C646-D5F5-4368-912A-7A7905F5D3C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016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16</a:t>
            </a:fld>
            <a:endParaRPr lang="en-US" dirty="0"/>
          </a:p>
        </p:txBody>
      </p:sp>
    </p:spTree>
    <p:extLst>
      <p:ext uri="{BB962C8B-B14F-4D97-AF65-F5344CB8AC3E}">
        <p14:creationId xmlns:p14="http://schemas.microsoft.com/office/powerpoint/2010/main" val="2325127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358C646-D5F5-4368-912A-7A7905F5D3C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7427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18</a:t>
            </a:fld>
            <a:endParaRPr lang="en-US" dirty="0"/>
          </a:p>
        </p:txBody>
      </p:sp>
    </p:spTree>
    <p:extLst>
      <p:ext uri="{BB962C8B-B14F-4D97-AF65-F5344CB8AC3E}">
        <p14:creationId xmlns:p14="http://schemas.microsoft.com/office/powerpoint/2010/main" val="350802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19</a:t>
            </a:fld>
            <a:endParaRPr lang="en-US" dirty="0"/>
          </a:p>
        </p:txBody>
      </p:sp>
    </p:spTree>
    <p:extLst>
      <p:ext uri="{BB962C8B-B14F-4D97-AF65-F5344CB8AC3E}">
        <p14:creationId xmlns:p14="http://schemas.microsoft.com/office/powerpoint/2010/main" val="888216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20</a:t>
            </a:fld>
            <a:endParaRPr lang="en-US" dirty="0"/>
          </a:p>
        </p:txBody>
      </p:sp>
    </p:spTree>
    <p:extLst>
      <p:ext uri="{BB962C8B-B14F-4D97-AF65-F5344CB8AC3E}">
        <p14:creationId xmlns:p14="http://schemas.microsoft.com/office/powerpoint/2010/main" val="88273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21</a:t>
            </a:fld>
            <a:endParaRPr lang="en-US" dirty="0"/>
          </a:p>
        </p:txBody>
      </p:sp>
    </p:spTree>
    <p:extLst>
      <p:ext uri="{BB962C8B-B14F-4D97-AF65-F5344CB8AC3E}">
        <p14:creationId xmlns:p14="http://schemas.microsoft.com/office/powerpoint/2010/main" val="413107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22</a:t>
            </a:fld>
            <a:endParaRPr lang="en-US" dirty="0"/>
          </a:p>
        </p:txBody>
      </p:sp>
    </p:spTree>
    <p:extLst>
      <p:ext uri="{BB962C8B-B14F-4D97-AF65-F5344CB8AC3E}">
        <p14:creationId xmlns:p14="http://schemas.microsoft.com/office/powerpoint/2010/main" val="397829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23</a:t>
            </a:fld>
            <a:endParaRPr lang="en-US" dirty="0"/>
          </a:p>
        </p:txBody>
      </p:sp>
    </p:spTree>
    <p:extLst>
      <p:ext uri="{BB962C8B-B14F-4D97-AF65-F5344CB8AC3E}">
        <p14:creationId xmlns:p14="http://schemas.microsoft.com/office/powerpoint/2010/main" val="290548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00612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24</a:t>
            </a:fld>
            <a:endParaRPr lang="en-US" dirty="0"/>
          </a:p>
        </p:txBody>
      </p:sp>
    </p:spTree>
    <p:extLst>
      <p:ext uri="{BB962C8B-B14F-4D97-AF65-F5344CB8AC3E}">
        <p14:creationId xmlns:p14="http://schemas.microsoft.com/office/powerpoint/2010/main" val="2285468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25</a:t>
            </a:fld>
            <a:endParaRPr lang="en-US" dirty="0"/>
          </a:p>
        </p:txBody>
      </p:sp>
    </p:spTree>
    <p:extLst>
      <p:ext uri="{BB962C8B-B14F-4D97-AF65-F5344CB8AC3E}">
        <p14:creationId xmlns:p14="http://schemas.microsoft.com/office/powerpoint/2010/main" val="3094684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26</a:t>
            </a:fld>
            <a:endParaRPr lang="en-US" dirty="0"/>
          </a:p>
        </p:txBody>
      </p:sp>
    </p:spTree>
    <p:extLst>
      <p:ext uri="{BB962C8B-B14F-4D97-AF65-F5344CB8AC3E}">
        <p14:creationId xmlns:p14="http://schemas.microsoft.com/office/powerpoint/2010/main" val="2294036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27</a:t>
            </a:fld>
            <a:endParaRPr lang="en-US" dirty="0"/>
          </a:p>
        </p:txBody>
      </p:sp>
    </p:spTree>
    <p:extLst>
      <p:ext uri="{BB962C8B-B14F-4D97-AF65-F5344CB8AC3E}">
        <p14:creationId xmlns:p14="http://schemas.microsoft.com/office/powerpoint/2010/main" val="12489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&amp; JA</a:t>
            </a:r>
          </a:p>
        </p:txBody>
      </p:sp>
      <p:sp>
        <p:nvSpPr>
          <p:cNvPr id="4" name="Slide Number Placeholder 3"/>
          <p:cNvSpPr>
            <a:spLocks noGrp="1"/>
          </p:cNvSpPr>
          <p:nvPr>
            <p:ph type="sldNum" sz="quarter" idx="10"/>
          </p:nvPr>
        </p:nvSpPr>
        <p:spPr/>
        <p:txBody>
          <a:bodyPr/>
          <a:lstStyle/>
          <a:p>
            <a:fld id="{228765A1-1FFD-4AA7-8C82-56C66B3FBE05}" type="slidenum">
              <a:rPr lang="en-US" smtClean="0"/>
              <a:t>3</a:t>
            </a:fld>
            <a:endParaRPr lang="en-US" dirty="0"/>
          </a:p>
        </p:txBody>
      </p:sp>
    </p:spTree>
    <p:extLst>
      <p:ext uri="{BB962C8B-B14F-4D97-AF65-F5344CB8AC3E}">
        <p14:creationId xmlns:p14="http://schemas.microsoft.com/office/powerpoint/2010/main" val="273730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Ecologically functional landscape: large areas of connected</a:t>
            </a:r>
            <a:r>
              <a:rPr lang="en-US" baseline="0" dirty="0"/>
              <a:t> forest, riparian areas, and natural communities that allow ecological processes to occur and species to access required habitat and shift across the landscape in response to climate change.  Degree of functionality varies with landscape condition.</a:t>
            </a:r>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8</a:t>
            </a:fld>
            <a:endParaRPr lang="en-US" dirty="0"/>
          </a:p>
        </p:txBody>
      </p:sp>
    </p:spTree>
    <p:extLst>
      <p:ext uri="{BB962C8B-B14F-4D97-AF65-F5344CB8AC3E}">
        <p14:creationId xmlns:p14="http://schemas.microsoft.com/office/powerpoint/2010/main" val="400745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9</a:t>
            </a:fld>
            <a:endParaRPr lang="en-US" dirty="0"/>
          </a:p>
        </p:txBody>
      </p:sp>
    </p:spTree>
    <p:extLst>
      <p:ext uri="{BB962C8B-B14F-4D97-AF65-F5344CB8AC3E}">
        <p14:creationId xmlns:p14="http://schemas.microsoft.com/office/powerpoint/2010/main" val="160621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700612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713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Review</a:t>
            </a:r>
            <a:r>
              <a:rPr lang="en-US" baseline="0" dirty="0"/>
              <a:t> use of table to identify which species and natural communities are “captured” by each landscape element – refining the elements</a:t>
            </a:r>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t>12</a:t>
            </a:fld>
            <a:endParaRPr lang="en-US" dirty="0"/>
          </a:p>
        </p:txBody>
      </p:sp>
    </p:spTree>
    <p:extLst>
      <p:ext uri="{BB962C8B-B14F-4D97-AF65-F5344CB8AC3E}">
        <p14:creationId xmlns:p14="http://schemas.microsoft.com/office/powerpoint/2010/main" val="52398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t>
            </a:r>
          </a:p>
        </p:txBody>
      </p:sp>
      <p:sp>
        <p:nvSpPr>
          <p:cNvPr id="4" name="Slide Number Placeholder 3"/>
          <p:cNvSpPr>
            <a:spLocks noGrp="1"/>
          </p:cNvSpPr>
          <p:nvPr>
            <p:ph type="sldNum" sz="quarter" idx="10"/>
          </p:nvPr>
        </p:nvSpPr>
        <p:spPr/>
        <p:txBody>
          <a:bodyPr/>
          <a:lstStyle/>
          <a:p>
            <a:fld id="{228765A1-1FFD-4AA7-8C82-56C66B3FBE05}" type="slidenum">
              <a:rPr lang="en-US" smtClean="0"/>
              <a:t>13</a:t>
            </a:fld>
            <a:endParaRPr lang="en-US" dirty="0"/>
          </a:p>
        </p:txBody>
      </p:sp>
    </p:spTree>
    <p:extLst>
      <p:ext uri="{BB962C8B-B14F-4D97-AF65-F5344CB8AC3E}">
        <p14:creationId xmlns:p14="http://schemas.microsoft.com/office/powerpoint/2010/main" val="356530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DBBD0C-C3A4-408C-93BB-77734AECEA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8498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BD94D-1D9D-43BC-BADE-055DE3D34D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42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C2E19F-C700-4EAF-B2B9-04AEF30F31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026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1074F2F8-0BAE-4AB7-B634-66F9D350E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77191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1CBF9F-0C1A-4F96-8223-E61DC35C72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274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78FCF-0BF1-435B-BAA7-0403FD3D7A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682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839E36-03D9-4025-AEA1-2257677494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715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7B8283-F296-4E4A-AD10-8F26DF857A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246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8398DA-7AA2-4DA7-A2D6-D846760117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738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9513D9-C6EC-4421-A02A-AAF641D83F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147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943453-875D-425E-9F7C-B9C7394F05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463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6A5F42-A095-407C-9FA8-90843C60A8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4120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56000">
              <a:srgbClr val="D49E6C"/>
            </a:gs>
            <a:gs pos="10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smtClean="0">
                <a:latin typeface="+mn-lt"/>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smtClean="0">
                <a:latin typeface="+mn-lt"/>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smtClean="0">
                <a:latin typeface="+mn-lt"/>
              </a:defRPr>
            </a:lvl1pPr>
          </a:lstStyle>
          <a:p>
            <a:pPr fontAlgn="base">
              <a:spcBef>
                <a:spcPct val="0"/>
              </a:spcBef>
              <a:spcAft>
                <a:spcPct val="0"/>
              </a:spcAft>
              <a:defRPr/>
            </a:pPr>
            <a:fld id="{70DE0386-21E9-437B-A3F3-BA0D04502ECE}"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144029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76200" y="152400"/>
            <a:ext cx="8991600" cy="1046440"/>
          </a:xfrm>
          <a:prstGeom prst="rect">
            <a:avLst/>
          </a:prstGeom>
          <a:noFill/>
          <a:ln w="9525">
            <a:noFill/>
            <a:miter lim="800000"/>
            <a:headEnd/>
            <a:tailEnd/>
          </a:ln>
        </p:spPr>
        <p:txBody>
          <a:bodyPr wrap="square">
            <a:spAutoFit/>
          </a:bodyPr>
          <a:lstStyle/>
          <a:p>
            <a:pPr algn="ctr"/>
            <a:r>
              <a:rPr lang="en-US" sz="3600" b="1" cap="small" dirty="0"/>
              <a:t>Vermont Conservation Design</a:t>
            </a:r>
            <a:endParaRPr lang="en-US" sz="3600" dirty="0"/>
          </a:p>
          <a:p>
            <a:pPr algn="ctr"/>
            <a:r>
              <a:rPr lang="en-US" sz="2600" b="1" cap="small" dirty="0"/>
              <a:t>Maintaining and Enhancing an Ecologically Functional Landscape</a:t>
            </a:r>
            <a:endParaRPr lang="en-US" sz="2600" dirty="0"/>
          </a:p>
        </p:txBody>
      </p:sp>
      <p:pic>
        <p:nvPicPr>
          <p:cNvPr id="5" name="Picture 4" descr="U:\MyFiles\Photos\2007_11-02-Oak-Pine-CTVal\144_4462New Haven Hil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7058" y="1198840"/>
            <a:ext cx="4575941" cy="3430357"/>
          </a:xfrm>
          <a:prstGeom prst="rect">
            <a:avLst/>
          </a:prstGeom>
          <a:noFill/>
          <a:ln w="12700">
            <a:solidFill>
              <a:sysClr val="windowText" lastClr="000000"/>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04800" y="2245280"/>
            <a:ext cx="4320073" cy="3240055"/>
          </a:xfrm>
          <a:prstGeom prst="rect">
            <a:avLst/>
          </a:prstGeom>
          <a:noFill/>
          <a:ln w="12700">
            <a:solidFill>
              <a:sysClr val="windowText" lastClr="000000"/>
            </a:solidFill>
          </a:ln>
        </p:spPr>
      </p:pic>
      <p:pic>
        <p:nvPicPr>
          <p:cNvPr id="8" name="Picture 7" descr="C:\Users\erics\AppData\Local\Microsoft\Windows\Temporary Internet Files\Content.Word\VLT logo CMYK.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6400" y="5919750"/>
            <a:ext cx="3386455" cy="581628"/>
          </a:xfrm>
          <a:prstGeom prst="rect">
            <a:avLst/>
          </a:prstGeom>
          <a:noFill/>
          <a:ln>
            <a:noFill/>
          </a:ln>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1330" y="5544048"/>
            <a:ext cx="1034357" cy="1276984"/>
          </a:xfrm>
          <a:prstGeom prst="rect">
            <a:avLst/>
          </a:prstGeom>
        </p:spPr>
      </p:pic>
      <p:sp>
        <p:nvSpPr>
          <p:cNvPr id="2" name="TextBox 1"/>
          <p:cNvSpPr txBox="1"/>
          <p:nvPr/>
        </p:nvSpPr>
        <p:spPr>
          <a:xfrm>
            <a:off x="5458485" y="4992468"/>
            <a:ext cx="2667000" cy="646331"/>
          </a:xfrm>
          <a:prstGeom prst="rect">
            <a:avLst/>
          </a:prstGeom>
          <a:noFill/>
        </p:spPr>
        <p:txBody>
          <a:bodyPr wrap="square" rtlCol="0">
            <a:spAutoFit/>
          </a:bodyPr>
          <a:lstStyle/>
          <a:p>
            <a:r>
              <a:rPr lang="en-US" dirty="0"/>
              <a:t>E. Sorenson, R. Zaino</a:t>
            </a:r>
          </a:p>
          <a:p>
            <a:r>
              <a:rPr lang="en-US" dirty="0"/>
              <a:t>J. Hilke &amp; E. Thompson</a:t>
            </a: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00" y="5919750"/>
            <a:ext cx="3269423" cy="527982"/>
          </a:xfrm>
          <a:prstGeom prst="rect">
            <a:avLst/>
          </a:prstGeom>
        </p:spPr>
      </p:pic>
    </p:spTree>
    <p:extLst>
      <p:ext uri="{BB962C8B-B14F-4D97-AF65-F5344CB8AC3E}">
        <p14:creationId xmlns:p14="http://schemas.microsoft.com/office/powerpoint/2010/main" val="116804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228599" y="76201"/>
            <a:ext cx="8458201" cy="4601260"/>
          </a:xfrm>
          <a:prstGeom prst="rect">
            <a:avLst/>
          </a:prstGeom>
          <a:noFill/>
          <a:ln w="9525">
            <a:noFill/>
            <a:miter lim="800000"/>
            <a:headEnd/>
            <a:tailEnd/>
          </a:ln>
        </p:spPr>
        <p:txBody>
          <a:bodyPr wrap="square">
            <a:spAutoFit/>
          </a:bodyPr>
          <a:lstStyle/>
          <a:p>
            <a:pPr fontAlgn="base">
              <a:spcBef>
                <a:spcPct val="0"/>
              </a:spcBef>
              <a:spcAft>
                <a:spcPct val="0"/>
              </a:spcAft>
            </a:pPr>
            <a:r>
              <a:rPr lang="en-US" sz="2800" b="1" dirty="0">
                <a:solidFill>
                  <a:srgbClr val="000000"/>
                </a:solidFill>
              </a:rPr>
              <a:t>Coarse filter/fine filter approach to conservation</a:t>
            </a:r>
          </a:p>
          <a:p>
            <a:pPr fontAlgn="base">
              <a:spcBef>
                <a:spcPct val="0"/>
              </a:spcBef>
              <a:spcAft>
                <a:spcPct val="0"/>
              </a:spcAft>
            </a:pPr>
            <a:endParaRPr lang="en-US" sz="1100" b="1" dirty="0">
              <a:solidFill>
                <a:srgbClr val="000000"/>
              </a:solidFill>
            </a:endParaRPr>
          </a:p>
          <a:p>
            <a:pPr marR="0" lvl="1">
              <a:spcBef>
                <a:spcPts val="0"/>
              </a:spcBef>
              <a:spcAft>
                <a:spcPts val="0"/>
              </a:spcAft>
            </a:pPr>
            <a:r>
              <a:rPr lang="en-US" sz="2400" b="1" i="1" dirty="0">
                <a:ea typeface="Calibri"/>
                <a:cs typeface="Times New Roman"/>
              </a:rPr>
              <a:t>If examples of all coarse-filter elements are conserved at the scale at which they naturally occur, most of the species they contain – trees, mammals, birds, insects – will also be conserved. Some species will always need special attention.</a:t>
            </a: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endParaRPr lang="en-US" sz="1400" b="1" dirty="0">
              <a:ea typeface="Calibri"/>
              <a:cs typeface="Times New Roman"/>
            </a:endParaRPr>
          </a:p>
          <a:p>
            <a:endParaRPr lang="en-US" sz="2400" b="1" dirty="0">
              <a:ea typeface="Calibri"/>
              <a:cs typeface="Times New Roman"/>
            </a:endParaRPr>
          </a:p>
        </p:txBody>
      </p:sp>
      <p:pic>
        <p:nvPicPr>
          <p:cNvPr id="4" name="Picture 2" descr="D:\Photos for Liz\Eric\Shrub swamps\IMG_1262Pekin Brook-Alluvial Shrub Swamp-5-9-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799" y="2285999"/>
            <a:ext cx="3759201" cy="281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Photos for Liz\Eric\Shrub swamps\photo #8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4668130"/>
            <a:ext cx="2090586" cy="1504070"/>
          </a:xfrm>
          <a:prstGeom prst="rect">
            <a:avLst/>
          </a:prstGeom>
          <a:noFill/>
          <a:ln w="1270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D:\Photos for Liz\Eric\Softwood swamps\107_0730_Peacham Bog Black Spruce Swam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63611" y="2242882"/>
            <a:ext cx="3404189" cy="453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D:\Photos for Liz\Eric\Softwood swamps\107_0734Peacham Bog-Splachnum.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38600" y="4807031"/>
            <a:ext cx="2018108" cy="1833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94432" y="2301550"/>
            <a:ext cx="2138357" cy="1990471"/>
          </a:xfrm>
          <a:prstGeom prst="rect">
            <a:avLst/>
          </a:prstGeom>
          <a:ln w="12700">
            <a:solidFill>
              <a:schemeClr val="tx1"/>
            </a:solidFill>
          </a:ln>
        </p:spPr>
      </p:pic>
    </p:spTree>
    <p:extLst>
      <p:ext uri="{BB962C8B-B14F-4D97-AF65-F5344CB8AC3E}">
        <p14:creationId xmlns:p14="http://schemas.microsoft.com/office/powerpoint/2010/main" val="420831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76200"/>
            <a:ext cx="6324600" cy="2416046"/>
          </a:xfrm>
          <a:prstGeom prst="rect">
            <a:avLst/>
          </a:prstGeom>
          <a:noFill/>
        </p:spPr>
        <p:txBody>
          <a:bodyPr wrap="square" rtlCol="0">
            <a:spAutoFit/>
          </a:bodyPr>
          <a:lstStyle/>
          <a:p>
            <a:pPr lvl="0"/>
            <a:r>
              <a:rPr lang="en-US" sz="2800" b="1" dirty="0">
                <a:solidFill>
                  <a:srgbClr val="000000"/>
                </a:solidFill>
                <a:ea typeface="Calibri"/>
                <a:cs typeface="Times New Roman"/>
              </a:rPr>
              <a:t>Climate Change Considerations</a:t>
            </a:r>
          </a:p>
          <a:p>
            <a:pPr marL="342900" lvl="0" indent="-342900">
              <a:buFont typeface="Arial" panose="020B0604020202020204" pitchFamily="34" charset="0"/>
              <a:buChar char="•"/>
            </a:pPr>
            <a:endParaRPr lang="en-US" sz="900" b="1" dirty="0">
              <a:solidFill>
                <a:srgbClr val="000000"/>
              </a:solidFill>
              <a:ea typeface="Calibri"/>
              <a:cs typeface="Times New Roman"/>
            </a:endParaRPr>
          </a:p>
          <a:p>
            <a:pPr marL="342900" lvl="0" indent="-342900">
              <a:buFont typeface="Arial" panose="020B0604020202020204" pitchFamily="34" charset="0"/>
              <a:buChar char="•"/>
            </a:pPr>
            <a:r>
              <a:rPr lang="en-US" sz="2400" b="1" dirty="0">
                <a:solidFill>
                  <a:srgbClr val="000000"/>
                </a:solidFill>
                <a:ea typeface="Calibri"/>
                <a:cs typeface="Times New Roman"/>
              </a:rPr>
              <a:t>climate change has happened before</a:t>
            </a:r>
          </a:p>
          <a:p>
            <a:pPr marL="342900" lvl="0" indent="-342900">
              <a:buFont typeface="Arial" panose="020B0604020202020204" pitchFamily="34" charset="0"/>
              <a:buChar char="•"/>
            </a:pPr>
            <a:r>
              <a:rPr lang="en-US" sz="2400" b="1" dirty="0">
                <a:solidFill>
                  <a:srgbClr val="000000"/>
                </a:solidFill>
                <a:ea typeface="Calibri"/>
                <a:cs typeface="Times New Roman"/>
              </a:rPr>
              <a:t>rapid and uncertain changes this time</a:t>
            </a:r>
          </a:p>
          <a:p>
            <a:pPr marL="342900" lvl="0" indent="-342900">
              <a:buFont typeface="Arial" panose="020B0604020202020204" pitchFamily="34" charset="0"/>
              <a:buChar char="•"/>
            </a:pPr>
            <a:r>
              <a:rPr lang="en-US" sz="2400" b="1" dirty="0">
                <a:solidFill>
                  <a:srgbClr val="000000"/>
                </a:solidFill>
                <a:ea typeface="Calibri"/>
                <a:cs typeface="Times New Roman"/>
              </a:rPr>
              <a:t>need connectivity – species and processes</a:t>
            </a:r>
          </a:p>
          <a:p>
            <a:pPr marL="342900" lvl="0" indent="-342900">
              <a:buFont typeface="Arial" panose="020B0604020202020204" pitchFamily="34" charset="0"/>
              <a:buChar char="•"/>
            </a:pPr>
            <a:r>
              <a:rPr lang="en-US" sz="2400" b="1" dirty="0">
                <a:solidFill>
                  <a:srgbClr val="000000"/>
                </a:solidFill>
                <a:ea typeface="Calibri"/>
                <a:cs typeface="Times New Roman"/>
              </a:rPr>
              <a:t>need to “conserve nature’s stage”</a:t>
            </a:r>
          </a:p>
          <a:p>
            <a:endParaRPr lang="en-US" dirty="0"/>
          </a:p>
        </p:txBody>
      </p:sp>
      <p:sp>
        <p:nvSpPr>
          <p:cNvPr id="6" name="TextBox 5"/>
          <p:cNvSpPr txBox="1"/>
          <p:nvPr/>
        </p:nvSpPr>
        <p:spPr>
          <a:xfrm>
            <a:off x="838200" y="6411925"/>
            <a:ext cx="2667000" cy="369332"/>
          </a:xfrm>
          <a:prstGeom prst="rect">
            <a:avLst/>
          </a:prstGeom>
          <a:noFill/>
        </p:spPr>
        <p:txBody>
          <a:bodyPr wrap="square" rtlCol="0">
            <a:spAutoFit/>
          </a:bodyPr>
          <a:lstStyle/>
          <a:p>
            <a:r>
              <a:rPr lang="en-US" dirty="0"/>
              <a:t>Davis and Shaw 2001</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2240611"/>
            <a:ext cx="5862735" cy="4540646"/>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000" y="2590800"/>
            <a:ext cx="2438400" cy="3048001"/>
          </a:xfrm>
          <a:prstGeom prst="rect">
            <a:avLst/>
          </a:prstGeom>
        </p:spPr>
      </p:pic>
    </p:spTree>
    <p:extLst>
      <p:ext uri="{BB962C8B-B14F-4D97-AF65-F5344CB8AC3E}">
        <p14:creationId xmlns:p14="http://schemas.microsoft.com/office/powerpoint/2010/main" val="427972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918" y="152400"/>
            <a:ext cx="8534400" cy="523220"/>
          </a:xfrm>
          <a:prstGeom prst="rect">
            <a:avLst/>
          </a:prstGeom>
          <a:noFill/>
        </p:spPr>
        <p:txBody>
          <a:bodyPr wrap="square" rtlCol="0">
            <a:spAutoFit/>
          </a:bodyPr>
          <a:lstStyle/>
          <a:p>
            <a:pPr>
              <a:spcAft>
                <a:spcPts val="600"/>
              </a:spcAft>
            </a:pPr>
            <a:r>
              <a:rPr lang="en-US" sz="2800" b="1" dirty="0">
                <a:solidFill>
                  <a:srgbClr val="000000"/>
                </a:solidFill>
              </a:rPr>
              <a:t>Conservation Design at Three Scales</a:t>
            </a:r>
          </a:p>
        </p:txBody>
      </p:sp>
      <p:sp>
        <p:nvSpPr>
          <p:cNvPr id="2" name="TextBox 1"/>
          <p:cNvSpPr txBox="1"/>
          <p:nvPr/>
        </p:nvSpPr>
        <p:spPr>
          <a:xfrm>
            <a:off x="152247" y="684091"/>
            <a:ext cx="1905000" cy="461665"/>
          </a:xfrm>
          <a:prstGeom prst="rect">
            <a:avLst/>
          </a:prstGeom>
          <a:noFill/>
        </p:spPr>
        <p:txBody>
          <a:bodyPr wrap="square" rtlCol="0">
            <a:spAutoFit/>
          </a:bodyPr>
          <a:lstStyle/>
          <a:p>
            <a:r>
              <a:rPr lang="en-US" sz="2400" b="1" dirty="0">
                <a:solidFill>
                  <a:srgbClr val="FF0000"/>
                </a:solidFill>
              </a:rPr>
              <a:t>Landscapes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86" y="1150283"/>
            <a:ext cx="3721907" cy="2792766"/>
          </a:xfrm>
          <a:prstGeom prst="rect">
            <a:avLst/>
          </a:prstGeom>
          <a:ln>
            <a:solidFill>
              <a:schemeClr val="tx1"/>
            </a:solidFill>
          </a:ln>
        </p:spPr>
      </p:pic>
      <p:pic>
        <p:nvPicPr>
          <p:cNvPr id="6" name="Picture 6" descr="033e_11-1-0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29772" y="1136702"/>
            <a:ext cx="4033027" cy="3029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600818224"/>
              </p:ext>
            </p:extLst>
          </p:nvPr>
        </p:nvGraphicFramePr>
        <p:xfrm>
          <a:off x="6324600" y="1132668"/>
          <a:ext cx="2646090" cy="3528121"/>
        </p:xfrm>
        <a:graphic>
          <a:graphicData uri="http://schemas.openxmlformats.org/presentationml/2006/ole">
            <mc:AlternateContent xmlns:mc="http://schemas.openxmlformats.org/markup-compatibility/2006">
              <mc:Choice xmlns:v="urn:schemas-microsoft-com:vml" Requires="v">
                <p:oleObj spid="_x0000_s1103" name="Photo Editor Photo" r:id="rId6" imgW="16228571" imgH="21638095" progId="MSPhotoEd.3">
                  <p:embed/>
                </p:oleObj>
              </mc:Choice>
              <mc:Fallback>
                <p:oleObj name="Photo Editor Photo" r:id="rId6" imgW="16228571" imgH="2163809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132668"/>
                        <a:ext cx="2646090" cy="3528121"/>
                      </a:xfrm>
                      <a:prstGeom prst="rect">
                        <a:avLst/>
                      </a:prstGeom>
                      <a:solidFill>
                        <a:schemeClr val="accent1"/>
                      </a:solidFill>
                      <a:ln>
                        <a:solidFill>
                          <a:schemeClr val="tx1"/>
                        </a:solidFill>
                      </a:ln>
                      <a:effectLst/>
                    </p:spPr>
                  </p:pic>
                </p:oleObj>
              </mc:Fallback>
            </mc:AlternateContent>
          </a:graphicData>
        </a:graphic>
      </p:graphicFrame>
      <p:sp>
        <p:nvSpPr>
          <p:cNvPr id="8" name="TextBox 7"/>
          <p:cNvSpPr txBox="1"/>
          <p:nvPr/>
        </p:nvSpPr>
        <p:spPr>
          <a:xfrm>
            <a:off x="1" y="3942254"/>
            <a:ext cx="3581400" cy="2062103"/>
          </a:xfrm>
          <a:prstGeom prst="rect">
            <a:avLst/>
          </a:prstGeom>
          <a:noFill/>
        </p:spPr>
        <p:txBody>
          <a:bodyPr wrap="square" rtlCol="0">
            <a:spAutoFit/>
          </a:bodyPr>
          <a:lstStyle/>
          <a:p>
            <a:r>
              <a:rPr lang="en-US" sz="1000" b="1" dirty="0"/>
              <a:t>Champlain Valley</a:t>
            </a:r>
          </a:p>
          <a:p>
            <a:endParaRPr lang="en-US" sz="1000" b="1" dirty="0"/>
          </a:p>
          <a:p>
            <a:r>
              <a:rPr lang="en-US" b="1" dirty="0">
                <a:solidFill>
                  <a:srgbClr val="FF0000"/>
                </a:solidFill>
                <a:ea typeface="Calibri"/>
                <a:cs typeface="Times New Roman"/>
              </a:rPr>
              <a:t>Interior Forest Blocks</a:t>
            </a:r>
          </a:p>
          <a:p>
            <a:r>
              <a:rPr lang="en-US" b="1" dirty="0">
                <a:solidFill>
                  <a:srgbClr val="FF0000"/>
                </a:solidFill>
                <a:ea typeface="Calibri"/>
                <a:cs typeface="Times New Roman"/>
              </a:rPr>
              <a:t>Connectivity Blocks</a:t>
            </a:r>
          </a:p>
          <a:p>
            <a:r>
              <a:rPr lang="en-US" b="1" dirty="0">
                <a:solidFill>
                  <a:srgbClr val="FF0000"/>
                </a:solidFill>
                <a:ea typeface="Calibri"/>
                <a:cs typeface="Times New Roman"/>
              </a:rPr>
              <a:t>Surface Waters and Riparian Areas</a:t>
            </a:r>
          </a:p>
          <a:p>
            <a:r>
              <a:rPr lang="en-US" b="1" dirty="0">
                <a:solidFill>
                  <a:srgbClr val="FF0000"/>
                </a:solidFill>
                <a:ea typeface="Calibri"/>
                <a:cs typeface="Times New Roman"/>
              </a:rPr>
              <a:t>Riparian Areas for Connectivity</a:t>
            </a:r>
          </a:p>
          <a:p>
            <a:r>
              <a:rPr lang="en-US" b="1" dirty="0">
                <a:solidFill>
                  <a:srgbClr val="FF0000"/>
                </a:solidFill>
                <a:ea typeface="Calibri"/>
                <a:cs typeface="Times New Roman"/>
              </a:rPr>
              <a:t>Physical Landscape Diversity Blocks</a:t>
            </a:r>
          </a:p>
          <a:p>
            <a:r>
              <a:rPr lang="en-US" b="1" dirty="0">
                <a:solidFill>
                  <a:srgbClr val="FF0000"/>
                </a:solidFill>
                <a:ea typeface="Calibri"/>
                <a:cs typeface="Times New Roman"/>
              </a:rPr>
              <a:t>and Wildlife Road Crossings</a:t>
            </a:r>
          </a:p>
        </p:txBody>
      </p:sp>
      <p:sp>
        <p:nvSpPr>
          <p:cNvPr id="9" name="TextBox 8"/>
          <p:cNvSpPr txBox="1"/>
          <p:nvPr/>
        </p:nvSpPr>
        <p:spPr>
          <a:xfrm>
            <a:off x="3657600" y="4196002"/>
            <a:ext cx="2552700" cy="2062103"/>
          </a:xfrm>
          <a:prstGeom prst="rect">
            <a:avLst/>
          </a:prstGeom>
          <a:noFill/>
        </p:spPr>
        <p:txBody>
          <a:bodyPr wrap="square" rtlCol="0">
            <a:spAutoFit/>
          </a:bodyPr>
          <a:lstStyle/>
          <a:p>
            <a:r>
              <a:rPr lang="en-US" sz="1000" b="1" dirty="0"/>
              <a:t>Dry Oak-Hickory-Hophornbeam Forest</a:t>
            </a:r>
          </a:p>
          <a:p>
            <a:endParaRPr lang="en-US" sz="1000" b="1" dirty="0"/>
          </a:p>
          <a:p>
            <a:r>
              <a:rPr lang="en-US" b="1" dirty="0"/>
              <a:t>Upland and Wetland</a:t>
            </a:r>
          </a:p>
          <a:p>
            <a:r>
              <a:rPr lang="en-US" b="1" dirty="0"/>
              <a:t>Aquatic</a:t>
            </a:r>
          </a:p>
          <a:p>
            <a:r>
              <a:rPr lang="en-US" b="1" dirty="0"/>
              <a:t>Vernal Pools…</a:t>
            </a:r>
          </a:p>
          <a:p>
            <a:r>
              <a:rPr lang="en-US" b="1" dirty="0"/>
              <a:t>Old Forest</a:t>
            </a:r>
          </a:p>
          <a:p>
            <a:r>
              <a:rPr lang="en-US" b="1" dirty="0"/>
              <a:t>Young Forest</a:t>
            </a:r>
          </a:p>
          <a:p>
            <a:r>
              <a:rPr lang="en-US" b="1" dirty="0"/>
              <a:t>(next two years)</a:t>
            </a:r>
          </a:p>
        </p:txBody>
      </p:sp>
      <p:sp>
        <p:nvSpPr>
          <p:cNvPr id="10" name="TextBox 9"/>
          <p:cNvSpPr txBox="1"/>
          <p:nvPr/>
        </p:nvSpPr>
        <p:spPr>
          <a:xfrm>
            <a:off x="6324600" y="4701288"/>
            <a:ext cx="2819400" cy="2062103"/>
          </a:xfrm>
          <a:prstGeom prst="rect">
            <a:avLst/>
          </a:prstGeom>
          <a:noFill/>
        </p:spPr>
        <p:txBody>
          <a:bodyPr wrap="square" rtlCol="0">
            <a:spAutoFit/>
          </a:bodyPr>
          <a:lstStyle/>
          <a:p>
            <a:r>
              <a:rPr lang="en-US" sz="1000" b="1" dirty="0"/>
              <a:t>Southern Twayblade (</a:t>
            </a:r>
            <a:r>
              <a:rPr lang="en-US" sz="1000" b="1" i="1" dirty="0"/>
              <a:t>Listera australis)</a:t>
            </a:r>
          </a:p>
          <a:p>
            <a:endParaRPr lang="en-US" sz="1000" b="1" i="1" dirty="0"/>
          </a:p>
          <a:p>
            <a:r>
              <a:rPr lang="en-US" b="1" dirty="0"/>
              <a:t>Rare Species</a:t>
            </a:r>
          </a:p>
          <a:p>
            <a:r>
              <a:rPr lang="en-US" b="1" dirty="0"/>
              <a:t>Grasslands</a:t>
            </a:r>
          </a:p>
          <a:p>
            <a:r>
              <a:rPr lang="en-US" b="1" dirty="0"/>
              <a:t>Spp of Greatest Cons. Need</a:t>
            </a:r>
          </a:p>
          <a:p>
            <a:r>
              <a:rPr lang="en-US" b="1" dirty="0"/>
              <a:t>Deer </a:t>
            </a:r>
          </a:p>
          <a:p>
            <a:r>
              <a:rPr lang="en-US" b="1" dirty="0"/>
              <a:t>Pollinators…</a:t>
            </a:r>
          </a:p>
          <a:p>
            <a:r>
              <a:rPr lang="en-US" b="1" dirty="0"/>
              <a:t>(next two + years)</a:t>
            </a:r>
          </a:p>
        </p:txBody>
      </p:sp>
      <p:sp>
        <p:nvSpPr>
          <p:cNvPr id="3" name="TextBox 2"/>
          <p:cNvSpPr txBox="1"/>
          <p:nvPr/>
        </p:nvSpPr>
        <p:spPr>
          <a:xfrm>
            <a:off x="3276600" y="675038"/>
            <a:ext cx="2971800" cy="461665"/>
          </a:xfrm>
          <a:prstGeom prst="rect">
            <a:avLst/>
          </a:prstGeom>
          <a:noFill/>
        </p:spPr>
        <p:txBody>
          <a:bodyPr wrap="square" rtlCol="0">
            <a:spAutoFit/>
          </a:bodyPr>
          <a:lstStyle/>
          <a:p>
            <a:r>
              <a:rPr lang="en-US" sz="2400" b="1" dirty="0"/>
              <a:t>Natural Communities</a:t>
            </a:r>
            <a:endParaRPr lang="en-US" sz="2400" dirty="0"/>
          </a:p>
        </p:txBody>
      </p:sp>
      <p:sp>
        <p:nvSpPr>
          <p:cNvPr id="12" name="TextBox 11"/>
          <p:cNvSpPr txBox="1"/>
          <p:nvPr/>
        </p:nvSpPr>
        <p:spPr>
          <a:xfrm>
            <a:off x="6553200" y="675037"/>
            <a:ext cx="1219200" cy="461665"/>
          </a:xfrm>
          <a:prstGeom prst="rect">
            <a:avLst/>
          </a:prstGeom>
          <a:noFill/>
        </p:spPr>
        <p:txBody>
          <a:bodyPr wrap="square" rtlCol="0">
            <a:spAutoFit/>
          </a:bodyPr>
          <a:lstStyle/>
          <a:p>
            <a:r>
              <a:rPr lang="en-US" sz="2400" b="1" dirty="0"/>
              <a:t>Species</a:t>
            </a:r>
          </a:p>
        </p:txBody>
      </p:sp>
    </p:spTree>
    <p:extLst>
      <p:ext uri="{BB962C8B-B14F-4D97-AF65-F5344CB8AC3E}">
        <p14:creationId xmlns:p14="http://schemas.microsoft.com/office/powerpoint/2010/main" val="346420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28600"/>
            <a:ext cx="3886200" cy="523220"/>
          </a:xfrm>
          <a:prstGeom prst="rect">
            <a:avLst/>
          </a:prstGeom>
          <a:noFill/>
        </p:spPr>
        <p:txBody>
          <a:bodyPr wrap="square" rtlCol="0">
            <a:spAutoFit/>
          </a:bodyPr>
          <a:lstStyle/>
          <a:p>
            <a:r>
              <a:rPr lang="en-US" sz="2800" b="1" dirty="0"/>
              <a:t>Forest Block project</a:t>
            </a:r>
          </a:p>
        </p:txBody>
      </p:sp>
      <p:pic>
        <p:nvPicPr>
          <p:cNvPr id="6" name="Picture 5" descr="total weighted scor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769703"/>
            <a:ext cx="4191000" cy="5954948"/>
          </a:xfrm>
          <a:prstGeom prst="rect">
            <a:avLst/>
          </a:prstGeom>
          <a:noFill/>
          <a:ln w="9525">
            <a:noFill/>
            <a:miter lim="800000"/>
            <a:headEnd/>
            <a:tailEnd/>
          </a:ln>
        </p:spPr>
      </p:pic>
      <p:sp>
        <p:nvSpPr>
          <p:cNvPr id="2" name="TextBox 1"/>
          <p:cNvSpPr txBox="1"/>
          <p:nvPr/>
        </p:nvSpPr>
        <p:spPr>
          <a:xfrm>
            <a:off x="4454434" y="5562600"/>
            <a:ext cx="4580190"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4,055 forest blocks identified</a:t>
            </a:r>
          </a:p>
          <a:p>
            <a:pPr marL="285750" indent="-285750">
              <a:spcAft>
                <a:spcPts val="600"/>
              </a:spcAft>
              <a:buFont typeface="Arial" panose="020B0604020202020204" pitchFamily="34" charset="0"/>
              <a:buChar char="•"/>
            </a:pPr>
            <a:r>
              <a:rPr lang="en-US" b="1" dirty="0"/>
              <a:t>Each block ranked for 11 biological and physical factors and total weighted score</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1" y="113232"/>
            <a:ext cx="4199190" cy="5434247"/>
          </a:xfrm>
          <a:prstGeom prst="rect">
            <a:avLst/>
          </a:prstGeom>
        </p:spPr>
      </p:pic>
    </p:spTree>
    <p:extLst>
      <p:ext uri="{BB962C8B-B14F-4D97-AF65-F5344CB8AC3E}">
        <p14:creationId xmlns:p14="http://schemas.microsoft.com/office/powerpoint/2010/main" val="259179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8154" y="76200"/>
            <a:ext cx="3696118" cy="461665"/>
          </a:xfrm>
          <a:prstGeom prst="rect">
            <a:avLst/>
          </a:prstGeom>
          <a:noFill/>
        </p:spPr>
        <p:txBody>
          <a:bodyPr wrap="square" rtlCol="0">
            <a:spAutoFit/>
          </a:bodyPr>
          <a:lstStyle/>
          <a:p>
            <a:r>
              <a:rPr lang="en-US" sz="2400" b="1" dirty="0"/>
              <a:t>Interior Forest Blocks</a:t>
            </a:r>
          </a:p>
        </p:txBody>
      </p:sp>
      <p:sp>
        <p:nvSpPr>
          <p:cNvPr id="7" name="TextBox 6"/>
          <p:cNvSpPr txBox="1"/>
          <p:nvPr/>
        </p:nvSpPr>
        <p:spPr>
          <a:xfrm>
            <a:off x="221688" y="621610"/>
            <a:ext cx="4426512" cy="4247317"/>
          </a:xfrm>
          <a:prstGeom prst="rect">
            <a:avLst/>
          </a:prstGeom>
          <a:noFill/>
        </p:spPr>
        <p:txBody>
          <a:bodyPr wrap="square" rtlCol="0">
            <a:spAutoFit/>
          </a:bodyPr>
          <a:lstStyle/>
          <a:p>
            <a:r>
              <a:rPr lang="en-US" b="1" i="1" dirty="0"/>
              <a:t>Definition</a:t>
            </a:r>
            <a:r>
              <a:rPr lang="en-US" dirty="0"/>
              <a:t>: Areas of contiguous forest and other natural communities and habitats that are unfragmented by roads, development, or agriculture.</a:t>
            </a:r>
          </a:p>
          <a:p>
            <a:endParaRPr lang="en-US" dirty="0"/>
          </a:p>
          <a:p>
            <a:r>
              <a:rPr lang="en-US" b="1" i="1" dirty="0"/>
              <a:t>Ecological Function</a:t>
            </a:r>
            <a:r>
              <a:rPr lang="en-US" dirty="0"/>
              <a:t>: </a:t>
            </a:r>
          </a:p>
          <a:p>
            <a:pPr marL="285750" indent="-285750">
              <a:buFont typeface="Arial" panose="020B0604020202020204" pitchFamily="34" charset="0"/>
              <a:buChar char="•"/>
            </a:pPr>
            <a:r>
              <a:rPr lang="en-US" dirty="0"/>
              <a:t>Ecological processes</a:t>
            </a:r>
          </a:p>
          <a:p>
            <a:pPr marL="285750" lvl="0" indent="-285750">
              <a:buFont typeface="Arial" panose="020B0604020202020204" pitchFamily="34" charset="0"/>
              <a:buChar char="•"/>
            </a:pPr>
            <a:r>
              <a:rPr lang="en-US" dirty="0"/>
              <a:t>Air and water quality</a:t>
            </a:r>
          </a:p>
          <a:p>
            <a:pPr marL="285750" lvl="0" indent="-285750">
              <a:buFont typeface="Arial" panose="020B0604020202020204" pitchFamily="34" charset="0"/>
              <a:buChar char="•"/>
            </a:pPr>
            <a:r>
              <a:rPr lang="en-US" dirty="0"/>
              <a:t>Flood resilience;</a:t>
            </a:r>
          </a:p>
          <a:p>
            <a:pPr marL="285750" lvl="0" indent="-285750">
              <a:buFont typeface="Arial" panose="020B0604020202020204" pitchFamily="34" charset="0"/>
              <a:buChar char="•"/>
            </a:pPr>
            <a:r>
              <a:rPr lang="en-US" dirty="0"/>
              <a:t>Interior forest species</a:t>
            </a:r>
          </a:p>
          <a:p>
            <a:pPr marL="285750" lvl="0" indent="-285750">
              <a:buFont typeface="Arial" panose="020B0604020202020204" pitchFamily="34" charset="0"/>
              <a:buChar char="•"/>
            </a:pPr>
            <a:r>
              <a:rPr lang="en-US" dirty="0"/>
              <a:t>Wide-ranging mammals</a:t>
            </a:r>
          </a:p>
          <a:p>
            <a:pPr marL="285750" lvl="0" indent="-285750">
              <a:buFont typeface="Arial" panose="020B0604020202020204" pitchFamily="34" charset="0"/>
              <a:buChar char="•"/>
            </a:pPr>
            <a:r>
              <a:rPr lang="en-US" dirty="0"/>
              <a:t>Source populations</a:t>
            </a:r>
          </a:p>
          <a:p>
            <a:pPr marL="285750" indent="-285750">
              <a:buFont typeface="Arial" panose="020B0604020202020204" pitchFamily="34" charset="0"/>
              <a:buChar char="•"/>
            </a:pPr>
            <a:r>
              <a:rPr lang="en-US" dirty="0"/>
              <a:t>Large, topographically diverse forest blocks allow species to shift in response to climate change.</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800601" y="756142"/>
            <a:ext cx="4267200" cy="541606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2994" y="4868928"/>
            <a:ext cx="4932406" cy="1810630"/>
          </a:xfrm>
          <a:prstGeom prst="rect">
            <a:avLst/>
          </a:prstGeom>
        </p:spPr>
      </p:pic>
    </p:spTree>
    <p:extLst>
      <p:ext uri="{BB962C8B-B14F-4D97-AF65-F5344CB8AC3E}">
        <p14:creationId xmlns:p14="http://schemas.microsoft.com/office/powerpoint/2010/main" val="621160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741" y="124776"/>
            <a:ext cx="36961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Interior Forest Blocks</a:t>
            </a:r>
          </a:p>
        </p:txBody>
      </p:sp>
      <p:sp>
        <p:nvSpPr>
          <p:cNvPr id="7" name="TextBox 6"/>
          <p:cNvSpPr txBox="1"/>
          <p:nvPr/>
        </p:nvSpPr>
        <p:spPr>
          <a:xfrm>
            <a:off x="221688" y="621610"/>
            <a:ext cx="4731312"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rPr>
              <a:t>Guidelines</a:t>
            </a:r>
            <a:r>
              <a:rPr kumimoji="0" lang="en-US" sz="1800" b="1" i="1" u="none" strike="noStrike" kern="0" cap="none" spc="0" normalizeH="0" noProof="0" dirty="0">
                <a:ln>
                  <a:noFill/>
                </a:ln>
                <a:solidFill>
                  <a:sysClr val="windowText" lastClr="000000"/>
                </a:solidFill>
                <a:effectLst/>
                <a:uLnTx/>
                <a:uFillTx/>
              </a:rPr>
              <a:t> for Maintaining </a:t>
            </a:r>
            <a:r>
              <a:rPr kumimoji="0" lang="en-US" sz="1800" b="1" i="1" u="none" strike="noStrike" kern="0" cap="none" spc="0" normalizeH="0" baseline="0" noProof="0" dirty="0">
                <a:ln>
                  <a:noFill/>
                </a:ln>
                <a:solidFill>
                  <a:sysClr val="windowText" lastClr="000000"/>
                </a:solidFill>
                <a:effectLst/>
                <a:uLnTx/>
                <a:uFillTx/>
              </a:rPr>
              <a:t>Ecological Function</a:t>
            </a:r>
            <a:r>
              <a:rPr kumimoji="0" lang="en-US" sz="18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ysClr val="windowText" lastClr="000000"/>
                </a:solidFill>
              </a:rPr>
              <a:t>Maintain interior forest conditions;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Avoid</a:t>
            </a:r>
            <a:r>
              <a:rPr kumimoji="0" lang="en-US" sz="1800" b="0" i="0" u="none" strike="noStrike" kern="0" cap="none" spc="0" normalizeH="0" noProof="0" dirty="0">
                <a:ln>
                  <a:noFill/>
                </a:ln>
                <a:solidFill>
                  <a:sysClr val="windowText" lastClr="000000"/>
                </a:solidFill>
                <a:effectLst/>
                <a:uLnTx/>
                <a:uFillTx/>
              </a:rPr>
              <a:t> development that creates interior forest fragmentation;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baseline="0" dirty="0">
                <a:solidFill>
                  <a:sysClr val="windowText" lastClr="000000"/>
                </a:solidFill>
              </a:rPr>
              <a:t>Limit</a:t>
            </a:r>
            <a:r>
              <a:rPr lang="en-US" kern="0" dirty="0">
                <a:solidFill>
                  <a:sysClr val="windowText" lastClr="000000"/>
                </a:solidFill>
              </a:rPr>
              <a:t> development to the margins of existing forest blocks in areas not critical for connectivity;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ysClr val="windowText" lastClr="000000"/>
                </a:solidFill>
              </a:rPr>
              <a:t>Manage forests to maintain forest structure, distribution of age classes, and minimize invasive species;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105400" y="130638"/>
            <a:ext cx="3930790" cy="5398190"/>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7744" y="5638800"/>
            <a:ext cx="3378200" cy="1066800"/>
          </a:xfrm>
          <a:prstGeom prst="rect">
            <a:avLst/>
          </a:prstGeom>
          <a:ln>
            <a:solidFill>
              <a:schemeClr val="tx1"/>
            </a:solidFill>
          </a:ln>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100" y="3428999"/>
            <a:ext cx="4483100" cy="3362325"/>
          </a:xfrm>
          <a:prstGeom prst="rect">
            <a:avLst/>
          </a:prstGeom>
        </p:spPr>
      </p:pic>
    </p:spTree>
    <p:extLst>
      <p:ext uri="{BB962C8B-B14F-4D97-AF65-F5344CB8AC3E}">
        <p14:creationId xmlns:p14="http://schemas.microsoft.com/office/powerpoint/2010/main" val="4134768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8154" y="76200"/>
            <a:ext cx="3696118" cy="461665"/>
          </a:xfrm>
          <a:prstGeom prst="rect">
            <a:avLst/>
          </a:prstGeom>
          <a:noFill/>
        </p:spPr>
        <p:txBody>
          <a:bodyPr wrap="square" rtlCol="0">
            <a:spAutoFit/>
          </a:bodyPr>
          <a:lstStyle/>
          <a:p>
            <a:r>
              <a:rPr lang="en-US" sz="2400" b="1" dirty="0">
                <a:solidFill>
                  <a:srgbClr val="000000"/>
                </a:solidFill>
              </a:rPr>
              <a:t>Connectivity Blocks</a:t>
            </a:r>
          </a:p>
        </p:txBody>
      </p:sp>
      <p:sp>
        <p:nvSpPr>
          <p:cNvPr id="7" name="TextBox 6"/>
          <p:cNvSpPr txBox="1"/>
          <p:nvPr/>
        </p:nvSpPr>
        <p:spPr>
          <a:xfrm>
            <a:off x="221688" y="621610"/>
            <a:ext cx="4578912" cy="3693319"/>
          </a:xfrm>
          <a:prstGeom prst="rect">
            <a:avLst/>
          </a:prstGeom>
          <a:noFill/>
        </p:spPr>
        <p:txBody>
          <a:bodyPr wrap="square" rtlCol="0">
            <a:spAutoFit/>
          </a:bodyPr>
          <a:lstStyle/>
          <a:p>
            <a:r>
              <a:rPr lang="en-US" b="1" i="1" dirty="0">
                <a:solidFill>
                  <a:srgbClr val="000000"/>
                </a:solidFill>
              </a:rPr>
              <a:t>Definition</a:t>
            </a:r>
            <a:r>
              <a:rPr lang="en-US" dirty="0">
                <a:solidFill>
                  <a:srgbClr val="000000"/>
                </a:solidFill>
              </a:rPr>
              <a:t>: T</a:t>
            </a:r>
            <a:r>
              <a:rPr lang="en-US" dirty="0"/>
              <a:t>he network of forest blocks that together provide terrestrial connectivity at the regional scale (across Vermont and to adjacent states and Québec) and connectivity between all Vermont biophysical regions. </a:t>
            </a:r>
          </a:p>
          <a:p>
            <a:endParaRPr lang="en-US" dirty="0">
              <a:solidFill>
                <a:srgbClr val="000000"/>
              </a:solidFill>
            </a:endParaRPr>
          </a:p>
          <a:p>
            <a:r>
              <a:rPr lang="en-US" b="1" i="1" dirty="0">
                <a:solidFill>
                  <a:srgbClr val="000000"/>
                </a:solidFill>
              </a:rPr>
              <a:t>Ecological Function</a:t>
            </a:r>
            <a:r>
              <a:rPr lang="en-US" dirty="0">
                <a:solidFill>
                  <a:srgbClr val="000000"/>
                </a:solidFill>
              </a:rPr>
              <a:t>: </a:t>
            </a:r>
          </a:p>
          <a:p>
            <a:pPr marL="285750" indent="-285750">
              <a:buFont typeface="Arial" panose="020B0604020202020204" pitchFamily="34" charset="0"/>
              <a:buChar char="•"/>
            </a:pPr>
            <a:r>
              <a:rPr lang="en-US" dirty="0"/>
              <a:t>Wide-ranging animal ranges </a:t>
            </a:r>
          </a:p>
          <a:p>
            <a:pPr marL="285750" indent="-285750">
              <a:buFont typeface="Arial" panose="020B0604020202020204" pitchFamily="34" charset="0"/>
              <a:buChar char="•"/>
            </a:pPr>
            <a:r>
              <a:rPr lang="en-US" dirty="0"/>
              <a:t>Daily and annual habitat needs </a:t>
            </a:r>
          </a:p>
          <a:p>
            <a:pPr marL="285750" indent="-285750">
              <a:buFont typeface="Arial" panose="020B0604020202020204" pitchFamily="34" charset="0"/>
              <a:buChar char="•"/>
            </a:pPr>
            <a:r>
              <a:rPr lang="en-US" dirty="0"/>
              <a:t>Young animal dispersal </a:t>
            </a:r>
          </a:p>
          <a:p>
            <a:pPr marL="285750" indent="-285750">
              <a:buFont typeface="Arial" panose="020B0604020202020204" pitchFamily="34" charset="0"/>
              <a:buChar char="•"/>
            </a:pPr>
            <a:r>
              <a:rPr lang="en-US" dirty="0"/>
              <a:t>Plant and animal species range shift with climate and land uses change </a:t>
            </a:r>
          </a:p>
          <a:p>
            <a:pPr marL="285750" indent="-285750">
              <a:buFont typeface="Arial" panose="020B0604020202020204" pitchFamily="34" charset="0"/>
              <a:buChar char="•"/>
            </a:pPr>
            <a:r>
              <a:rPr lang="en-US" dirty="0"/>
              <a:t>Genetic exchange and other processes</a:t>
            </a:r>
            <a:endParaRPr lang="en-US" dirty="0">
              <a:solidFill>
                <a:srgbClr val="000000"/>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876800" y="660400"/>
            <a:ext cx="4133850" cy="5511800"/>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5711" y="4311229"/>
            <a:ext cx="2368489" cy="2461069"/>
          </a:xfrm>
          <a:prstGeom prst="rect">
            <a:avLst/>
          </a:prstGeom>
          <a:ln>
            <a:solidFill>
              <a:schemeClr val="tx1"/>
            </a:solidFill>
          </a:ln>
        </p:spPr>
      </p:pic>
    </p:spTree>
    <p:extLst>
      <p:ext uri="{BB962C8B-B14F-4D97-AF65-F5344CB8AC3E}">
        <p14:creationId xmlns:p14="http://schemas.microsoft.com/office/powerpoint/2010/main" val="393502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76200"/>
            <a:ext cx="36961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rPr>
              <a:t>Connectivity Blocks</a:t>
            </a:r>
          </a:p>
        </p:txBody>
      </p:sp>
      <p:sp>
        <p:nvSpPr>
          <p:cNvPr id="7" name="TextBox 6"/>
          <p:cNvSpPr txBox="1"/>
          <p:nvPr/>
        </p:nvSpPr>
        <p:spPr>
          <a:xfrm>
            <a:off x="221688" y="621610"/>
            <a:ext cx="4807512"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rPr>
              <a:t>Guidelines for Maintaining Ecological Function</a:t>
            </a:r>
            <a:r>
              <a:rPr kumimoji="0" lang="en-US" sz="1800" b="0" i="0" u="none" strike="noStrike" kern="0" cap="none" spc="0" normalizeH="0" baseline="0" noProof="0" dirty="0">
                <a:ln>
                  <a:noFill/>
                </a:ln>
                <a:solidFill>
                  <a:srgbClr val="000000"/>
                </a:solidFill>
                <a:effectLst/>
                <a:uLnTx/>
                <a:uFillTx/>
              </a:rPr>
              <a:t>: </a:t>
            </a:r>
          </a:p>
          <a:p>
            <a:pPr marL="285750" lvl="0" indent="-285750">
              <a:buFont typeface="Arial" panose="020B0604020202020204" pitchFamily="34" charset="0"/>
              <a:buChar char="•"/>
              <a:defRPr/>
            </a:pPr>
            <a:r>
              <a:rPr lang="en-US" kern="0" dirty="0">
                <a:solidFill>
                  <a:sysClr val="windowText" lastClr="000000"/>
                </a:solidFill>
              </a:rPr>
              <a:t>Maintain interior forest conditions as with interior forest blocks;</a:t>
            </a:r>
          </a:p>
          <a:p>
            <a:pPr marL="285750" lvl="0" indent="-285750">
              <a:buFont typeface="Arial" panose="020B0604020202020204" pitchFamily="34" charset="0"/>
              <a:buChar char="•"/>
              <a:defRPr/>
            </a:pPr>
            <a:r>
              <a:rPr lang="en-US" kern="0" dirty="0">
                <a:solidFill>
                  <a:sysClr val="windowText" lastClr="000000"/>
                </a:solidFill>
              </a:rPr>
              <a:t>Avoid development that creates interior forest fragmentation;</a:t>
            </a:r>
          </a:p>
          <a:p>
            <a:pPr marL="285750" lvl="0" indent="-285750">
              <a:buFont typeface="Arial" panose="020B0604020202020204" pitchFamily="34" charset="0"/>
              <a:buChar char="•"/>
              <a:defRPr/>
            </a:pPr>
            <a:r>
              <a:rPr lang="en-US" kern="0" dirty="0">
                <a:solidFill>
                  <a:sysClr val="windowText" lastClr="000000"/>
                </a:solidFill>
              </a:rPr>
              <a:t>Maintain or enhance structural and functional connectivity at block margins where they border other connectivity blocks;</a:t>
            </a:r>
          </a:p>
          <a:p>
            <a:pPr marL="285750" lvl="0" indent="-285750">
              <a:buFont typeface="Arial" panose="020B0604020202020204" pitchFamily="34" charset="0"/>
              <a:buChar char="•"/>
              <a:defRPr/>
            </a:pPr>
            <a:r>
              <a:rPr lang="en-US" kern="0" dirty="0">
                <a:solidFill>
                  <a:sysClr val="windowText" lastClr="000000"/>
                </a:solidFill>
              </a:rPr>
              <a:t>Limit development in these areas of block-to-block connectivity and maintain forest cover.</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5400" y="105747"/>
            <a:ext cx="3886200" cy="660654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000" y="3840703"/>
            <a:ext cx="4495800" cy="2918977"/>
          </a:xfrm>
          <a:prstGeom prst="rect">
            <a:avLst/>
          </a:prstGeom>
        </p:spPr>
      </p:pic>
    </p:spTree>
    <p:extLst>
      <p:ext uri="{BB962C8B-B14F-4D97-AF65-F5344CB8AC3E}">
        <p14:creationId xmlns:p14="http://schemas.microsoft.com/office/powerpoint/2010/main" val="2092839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09800"/>
            <a:ext cx="2590800" cy="2308324"/>
          </a:xfrm>
          <a:prstGeom prst="rect">
            <a:avLst/>
          </a:prstGeom>
          <a:noFill/>
        </p:spPr>
        <p:txBody>
          <a:bodyPr wrap="square" rtlCol="0">
            <a:spAutoFit/>
          </a:bodyPr>
          <a:lstStyle/>
          <a:p>
            <a:r>
              <a:rPr lang="en-US" dirty="0"/>
              <a:t>Connectivity Blocks and Riparian Corridors showing how the two landscape elements function together to provide connectivity in the fragmented Champlain Valley.</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193625" y="130544"/>
            <a:ext cx="5750419" cy="6575056"/>
          </a:xfrm>
          <a:prstGeom prst="rect">
            <a:avLst/>
          </a:prstGeom>
          <a:ln>
            <a:noFill/>
          </a:ln>
          <a:extLst>
            <a:ext uri="{53640926-AAD7-44D8-BBD7-CCE9431645EC}">
              <a14:shadowObscured xmlns:a14="http://schemas.microsoft.com/office/drawing/2010/main"/>
            </a:ext>
          </a:extLst>
        </p:spPr>
      </p:pic>
      <p:pic>
        <p:nvPicPr>
          <p:cNvPr id="4" name="Picture 3" descr="D:\Photos for Liz\Eric\Shrub swamps\photo #8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4648200"/>
            <a:ext cx="2743200" cy="1973592"/>
          </a:xfrm>
          <a:prstGeom prst="rect">
            <a:avLst/>
          </a:prstGeom>
          <a:noFill/>
          <a:ln w="1270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01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8154" y="76200"/>
            <a:ext cx="4718046" cy="461665"/>
          </a:xfrm>
          <a:prstGeom prst="rect">
            <a:avLst/>
          </a:prstGeom>
          <a:noFill/>
        </p:spPr>
        <p:txBody>
          <a:bodyPr wrap="square" rtlCol="0">
            <a:spAutoFit/>
          </a:bodyPr>
          <a:lstStyle/>
          <a:p>
            <a:r>
              <a:rPr lang="en-US" sz="2400" b="1" dirty="0">
                <a:solidFill>
                  <a:srgbClr val="000000"/>
                </a:solidFill>
              </a:rPr>
              <a:t>Surface Waters and Riparian Areas</a:t>
            </a:r>
          </a:p>
        </p:txBody>
      </p:sp>
      <p:sp>
        <p:nvSpPr>
          <p:cNvPr id="7" name="TextBox 6"/>
          <p:cNvSpPr txBox="1"/>
          <p:nvPr/>
        </p:nvSpPr>
        <p:spPr>
          <a:xfrm>
            <a:off x="221688" y="621610"/>
            <a:ext cx="4197912" cy="4801314"/>
          </a:xfrm>
          <a:prstGeom prst="rect">
            <a:avLst/>
          </a:prstGeom>
          <a:noFill/>
        </p:spPr>
        <p:txBody>
          <a:bodyPr wrap="square" rtlCol="0">
            <a:spAutoFit/>
          </a:bodyPr>
          <a:lstStyle/>
          <a:p>
            <a:r>
              <a:rPr lang="en-US" b="1" i="1" dirty="0">
                <a:solidFill>
                  <a:srgbClr val="000000"/>
                </a:solidFill>
              </a:rPr>
              <a:t>Definition</a:t>
            </a:r>
            <a:r>
              <a:rPr lang="en-US" dirty="0">
                <a:solidFill>
                  <a:srgbClr val="000000"/>
                </a:solidFill>
              </a:rPr>
              <a:t>: </a:t>
            </a:r>
            <a:r>
              <a:rPr lang="en-US" dirty="0"/>
              <a:t>The network of all lakes, ponds, rivers, and streams, their associated riparian zones and valley bottoms in which geophysical processes occur. </a:t>
            </a:r>
          </a:p>
          <a:p>
            <a:endParaRPr lang="en-US" dirty="0">
              <a:solidFill>
                <a:srgbClr val="000000"/>
              </a:solidFill>
            </a:endParaRPr>
          </a:p>
          <a:p>
            <a:r>
              <a:rPr lang="en-US" b="1" i="1" dirty="0">
                <a:solidFill>
                  <a:srgbClr val="000000"/>
                </a:solidFill>
              </a:rPr>
              <a:t>Ecological Function</a:t>
            </a:r>
            <a:r>
              <a:rPr lang="en-US" dirty="0">
                <a:solidFill>
                  <a:srgbClr val="000000"/>
                </a:solidFill>
              </a:rPr>
              <a:t>: </a:t>
            </a:r>
          </a:p>
          <a:p>
            <a:pPr marL="285750" indent="-285750">
              <a:buFont typeface="Arial" panose="020B0604020202020204" pitchFamily="34" charset="0"/>
              <a:buChar char="•"/>
            </a:pPr>
            <a:r>
              <a:rPr lang="en-US" dirty="0"/>
              <a:t>Aquatic species habitat</a:t>
            </a:r>
          </a:p>
          <a:p>
            <a:pPr marL="285750" indent="-285750">
              <a:buFont typeface="Arial" panose="020B0604020202020204" pitchFamily="34" charset="0"/>
              <a:buChar char="•"/>
            </a:pPr>
            <a:r>
              <a:rPr lang="en-US" dirty="0"/>
              <a:t>River geomorphic stability and floodplain access</a:t>
            </a:r>
          </a:p>
          <a:p>
            <a:pPr marL="285750" indent="-285750">
              <a:buFont typeface="Arial" panose="020B0604020202020204" pitchFamily="34" charset="0"/>
              <a:buChar char="•"/>
            </a:pPr>
            <a:r>
              <a:rPr lang="en-US" dirty="0"/>
              <a:t>Stabilize shorelines, store flood waters, filter and assimilate sediments and nutrients, shade adjacent surface water, and contribute organic matter</a:t>
            </a:r>
          </a:p>
          <a:p>
            <a:pPr marL="285750" indent="-285750">
              <a:buFont typeface="Arial" panose="020B0604020202020204" pitchFamily="34" charset="0"/>
              <a:buChar char="•"/>
            </a:pPr>
            <a:r>
              <a:rPr lang="en-US" dirty="0"/>
              <a:t>Biodiversity – species and communities</a:t>
            </a:r>
          </a:p>
          <a:p>
            <a:pPr marL="285750" indent="-285750">
              <a:buFont typeface="Arial" panose="020B0604020202020204" pitchFamily="34" charset="0"/>
              <a:buChar char="•"/>
            </a:pPr>
            <a:r>
              <a:rPr lang="en-US" dirty="0"/>
              <a:t>Wildlife corridors</a:t>
            </a:r>
          </a:p>
          <a:p>
            <a:pPr marL="285750" indent="-285750">
              <a:buFont typeface="Arial" panose="020B0604020202020204" pitchFamily="34" charset="0"/>
              <a:buChar char="•"/>
            </a:pPr>
            <a:r>
              <a:rPr lang="en-US" dirty="0"/>
              <a:t>Plant and animal range shifts in response to climate change</a:t>
            </a:r>
            <a:endParaRPr lang="en-US" dirty="0">
              <a:solidFill>
                <a:srgbClr val="000000"/>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953001" y="719139"/>
            <a:ext cx="4038600" cy="53006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5025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228600" y="228600"/>
            <a:ext cx="8763000" cy="2000548"/>
          </a:xfrm>
          <a:prstGeom prst="rect">
            <a:avLst/>
          </a:prstGeom>
          <a:noFill/>
          <a:ln w="9525">
            <a:noFill/>
            <a:miter lim="800000"/>
            <a:headEnd/>
            <a:tailEnd/>
          </a:ln>
        </p:spPr>
        <p:txBody>
          <a:bodyPr wrap="square">
            <a:spAutoFit/>
          </a:bodyPr>
          <a:lstStyle/>
          <a:p>
            <a:r>
              <a:rPr lang="en-US" sz="2800" b="1" dirty="0"/>
              <a:t>Collaborators:	</a:t>
            </a:r>
            <a:r>
              <a:rPr lang="en-US" sz="2400" b="1" dirty="0"/>
              <a:t>VT Fish and Wildlife Department</a:t>
            </a:r>
          </a:p>
          <a:p>
            <a:pPr lvl="6"/>
            <a:r>
              <a:rPr lang="en-US" sz="2400" b="1" dirty="0"/>
              <a:t>Vermont Land Trust</a:t>
            </a:r>
          </a:p>
          <a:p>
            <a:pPr lvl="6"/>
            <a:r>
              <a:rPr lang="en-US" sz="2400" b="1" dirty="0"/>
              <a:t>The Nature Conservancy</a:t>
            </a:r>
          </a:p>
          <a:p>
            <a:pPr lvl="6"/>
            <a:r>
              <a:rPr lang="en-US" sz="2400" b="1" dirty="0"/>
              <a:t>VT Department of Forests, Parks &amp; Recreation</a:t>
            </a:r>
          </a:p>
          <a:p>
            <a:pPr lvl="6"/>
            <a:r>
              <a:rPr lang="en-US" sz="2400" b="1" dirty="0"/>
              <a:t>NorthWoods Stewardship Center</a:t>
            </a:r>
          </a:p>
        </p:txBody>
      </p:sp>
      <p:pic>
        <p:nvPicPr>
          <p:cNvPr id="5" name="Picture 2" descr="Y:\FW_Outreach&amp;Mktg\PhotoLibrary\Wildlife - Deer, Moose, Waterfowl etc\Furbearers_Rodents\lynx\lynx_erwin_bauerUSFW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7874" y="3810000"/>
            <a:ext cx="2906949" cy="2101947"/>
          </a:xfrm>
          <a:prstGeom prst="rect">
            <a:avLst/>
          </a:prstGeom>
          <a:ln>
            <a:solidFill>
              <a:schemeClr val="tx1"/>
            </a:solidFill>
          </a:ln>
          <a:effectLst/>
        </p:spPr>
      </p:pic>
      <p:pic>
        <p:nvPicPr>
          <p:cNvPr id="2052" name="Picture 4" descr="U:\MyFiles\Photos\TEMP\Peacham Bo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2247114"/>
            <a:ext cx="6019800" cy="4515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315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00400" y="152400"/>
            <a:ext cx="5485969" cy="6464935"/>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457200" y="2057400"/>
            <a:ext cx="2514600" cy="1200329"/>
          </a:xfrm>
          <a:prstGeom prst="rect">
            <a:avLst/>
          </a:prstGeom>
          <a:noFill/>
        </p:spPr>
        <p:txBody>
          <a:bodyPr wrap="square" rtlCol="0">
            <a:spAutoFit/>
          </a:bodyPr>
          <a:lstStyle/>
          <a:p>
            <a:r>
              <a:rPr lang="en-US" dirty="0"/>
              <a:t>Surface Waters and Riparian Areas for the South Burlington, Essex, and Williston area.</a:t>
            </a:r>
          </a:p>
        </p:txBody>
      </p:sp>
    </p:spTree>
    <p:extLst>
      <p:ext uri="{BB962C8B-B14F-4D97-AF65-F5344CB8AC3E}">
        <p14:creationId xmlns:p14="http://schemas.microsoft.com/office/powerpoint/2010/main" val="187542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76200"/>
            <a:ext cx="6934200" cy="461665"/>
          </a:xfrm>
          <a:prstGeom prst="rect">
            <a:avLst/>
          </a:prstGeom>
          <a:noFill/>
        </p:spPr>
        <p:txBody>
          <a:bodyPr wrap="square" rtlCol="0">
            <a:spAutoFit/>
          </a:bodyPr>
          <a:lstStyle/>
          <a:p>
            <a:r>
              <a:rPr lang="en-US" sz="2400" b="1" dirty="0">
                <a:ea typeface="Calibri"/>
                <a:cs typeface="Times New Roman"/>
              </a:rPr>
              <a:t>Riparian Areas for Connectivity (Riparian Corridors)</a:t>
            </a:r>
            <a:endParaRPr lang="en-US" sz="2400" b="1" dirty="0">
              <a:solidFill>
                <a:srgbClr val="000000"/>
              </a:solidFill>
            </a:endParaRPr>
          </a:p>
        </p:txBody>
      </p:sp>
      <p:sp>
        <p:nvSpPr>
          <p:cNvPr id="7" name="TextBox 6"/>
          <p:cNvSpPr txBox="1"/>
          <p:nvPr/>
        </p:nvSpPr>
        <p:spPr>
          <a:xfrm>
            <a:off x="221688" y="621610"/>
            <a:ext cx="3816912" cy="4247317"/>
          </a:xfrm>
          <a:prstGeom prst="rect">
            <a:avLst/>
          </a:prstGeom>
          <a:noFill/>
        </p:spPr>
        <p:txBody>
          <a:bodyPr wrap="square" rtlCol="0">
            <a:spAutoFit/>
          </a:bodyPr>
          <a:lstStyle/>
          <a:p>
            <a:r>
              <a:rPr lang="en-US" b="1" i="1" dirty="0">
                <a:solidFill>
                  <a:srgbClr val="000000"/>
                </a:solidFill>
              </a:rPr>
              <a:t>Definition</a:t>
            </a:r>
            <a:r>
              <a:rPr lang="en-US" dirty="0">
                <a:solidFill>
                  <a:srgbClr val="000000"/>
                </a:solidFill>
              </a:rPr>
              <a:t>: </a:t>
            </a:r>
            <a:r>
              <a:rPr lang="en-US" dirty="0"/>
              <a:t>The connected network of riparian areas in which </a:t>
            </a:r>
            <a:r>
              <a:rPr lang="en-US" b="1" dirty="0"/>
              <a:t>natural vegetation occurs</a:t>
            </a:r>
            <a:r>
              <a:rPr lang="en-US" dirty="0"/>
              <a:t>, providing natural cover for wildlife movement and plant migration.</a:t>
            </a:r>
          </a:p>
          <a:p>
            <a:endParaRPr lang="en-US" dirty="0">
              <a:solidFill>
                <a:srgbClr val="000000"/>
              </a:solidFill>
            </a:endParaRPr>
          </a:p>
          <a:p>
            <a:r>
              <a:rPr lang="en-US" b="1" i="1" dirty="0">
                <a:solidFill>
                  <a:srgbClr val="000000"/>
                </a:solidFill>
              </a:rPr>
              <a:t>Ecological Function</a:t>
            </a:r>
            <a:r>
              <a:rPr lang="en-US" dirty="0">
                <a:solidFill>
                  <a:srgbClr val="000000"/>
                </a:solidFill>
              </a:rPr>
              <a:t>: </a:t>
            </a:r>
          </a:p>
          <a:p>
            <a:pPr marL="285750" indent="-285750">
              <a:buFont typeface="Arial" panose="020B0604020202020204" pitchFamily="34" charset="0"/>
              <a:buChar char="•"/>
            </a:pPr>
            <a:r>
              <a:rPr lang="en-US" dirty="0"/>
              <a:t>Integrity of the lakes, ponds, rivers, and streams</a:t>
            </a:r>
          </a:p>
          <a:p>
            <a:pPr marL="285750" indent="-285750">
              <a:buFont typeface="Arial" panose="020B0604020202020204" pitchFamily="34" charset="0"/>
              <a:buChar char="•"/>
            </a:pPr>
            <a:r>
              <a:rPr lang="en-US" dirty="0"/>
              <a:t>Wildlife cover movement</a:t>
            </a:r>
            <a:endParaRPr lang="en-US" dirty="0">
              <a:solidFill>
                <a:srgbClr val="000000"/>
              </a:solidFill>
            </a:endParaRPr>
          </a:p>
          <a:p>
            <a:pPr marL="285750" indent="-285750">
              <a:buFont typeface="Arial" panose="020B0604020202020204" pitchFamily="34" charset="0"/>
              <a:buChar char="•"/>
            </a:pPr>
            <a:r>
              <a:rPr lang="en-US" dirty="0"/>
              <a:t>Obligate habitat for mink, otter, beaver, and wood turtle</a:t>
            </a: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Riparian areas and Connectivity Blocks together form a functional network.</a:t>
            </a:r>
          </a:p>
        </p:txBody>
      </p:sp>
      <p:sp>
        <p:nvSpPr>
          <p:cNvPr id="2" name="TextBox 1"/>
          <p:cNvSpPr txBox="1"/>
          <p:nvPr/>
        </p:nvSpPr>
        <p:spPr>
          <a:xfrm>
            <a:off x="4419600" y="6324600"/>
            <a:ext cx="4648200" cy="369332"/>
          </a:xfrm>
          <a:prstGeom prst="rect">
            <a:avLst/>
          </a:prstGeom>
          <a:noFill/>
        </p:spPr>
        <p:txBody>
          <a:bodyPr wrap="square" rtlCol="0">
            <a:spAutoFit/>
          </a:bodyPr>
          <a:lstStyle/>
          <a:p>
            <a:r>
              <a:rPr lang="en-US" dirty="0"/>
              <a:t>Vicinity of Ferrisburgh, Panton, and Vergennes.</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261364" y="621610"/>
            <a:ext cx="4673992" cy="54815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5025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0" y="159945"/>
            <a:ext cx="5022846" cy="461665"/>
          </a:xfrm>
          <a:prstGeom prst="rect">
            <a:avLst/>
          </a:prstGeom>
          <a:noFill/>
        </p:spPr>
        <p:txBody>
          <a:bodyPr wrap="square" rtlCol="0">
            <a:spAutoFit/>
          </a:bodyPr>
          <a:lstStyle/>
          <a:p>
            <a:r>
              <a:rPr lang="en-US" sz="2400" b="1" dirty="0">
                <a:solidFill>
                  <a:srgbClr val="000000"/>
                </a:solidFill>
              </a:rPr>
              <a:t>Physical Landscape Diversity</a:t>
            </a:r>
          </a:p>
        </p:txBody>
      </p:sp>
      <p:sp>
        <p:nvSpPr>
          <p:cNvPr id="7" name="TextBox 6"/>
          <p:cNvSpPr txBox="1"/>
          <p:nvPr/>
        </p:nvSpPr>
        <p:spPr>
          <a:xfrm>
            <a:off x="221688" y="621610"/>
            <a:ext cx="4578912" cy="3139321"/>
          </a:xfrm>
          <a:prstGeom prst="rect">
            <a:avLst/>
          </a:prstGeom>
          <a:noFill/>
        </p:spPr>
        <p:txBody>
          <a:bodyPr wrap="square" rtlCol="0">
            <a:spAutoFit/>
          </a:bodyPr>
          <a:lstStyle/>
          <a:p>
            <a:r>
              <a:rPr lang="en-US" b="1" i="1" dirty="0">
                <a:solidFill>
                  <a:srgbClr val="000000"/>
                </a:solidFill>
              </a:rPr>
              <a:t>Definition</a:t>
            </a:r>
            <a:r>
              <a:rPr lang="en-US" dirty="0">
                <a:solidFill>
                  <a:srgbClr val="000000"/>
                </a:solidFill>
              </a:rPr>
              <a:t>: </a:t>
            </a:r>
            <a:r>
              <a:rPr lang="en-US" dirty="0"/>
              <a:t>A set of forest blocks and other areas of natural vegetation that include physical landscape diversity features that are either rare in Vermont or under-represented in the other landscape elements. </a:t>
            </a:r>
          </a:p>
          <a:p>
            <a:endParaRPr lang="en-US" dirty="0">
              <a:solidFill>
                <a:srgbClr val="000000"/>
              </a:solidFill>
            </a:endParaRPr>
          </a:p>
          <a:p>
            <a:r>
              <a:rPr lang="en-US" b="1" i="1" dirty="0">
                <a:solidFill>
                  <a:srgbClr val="000000"/>
                </a:solidFill>
              </a:rPr>
              <a:t>Ecological Function</a:t>
            </a:r>
            <a:r>
              <a:rPr lang="en-US" dirty="0">
                <a:solidFill>
                  <a:srgbClr val="000000"/>
                </a:solidFill>
              </a:rPr>
              <a:t>: </a:t>
            </a:r>
          </a:p>
          <a:p>
            <a:pPr marL="285750" indent="-285750">
              <a:buFont typeface="Arial" panose="020B0604020202020204" pitchFamily="34" charset="0"/>
              <a:buChar char="•"/>
            </a:pPr>
            <a:r>
              <a:rPr lang="en-US" dirty="0">
                <a:solidFill>
                  <a:srgbClr val="000000"/>
                </a:solidFill>
              </a:rPr>
              <a:t>Physical landscape diversity (bedrock, soils, elevation, landform,…) represents potential biological diversity.</a:t>
            </a:r>
          </a:p>
          <a:p>
            <a:pPr marL="285750" indent="-285750">
              <a:buFont typeface="Arial" panose="020B0604020202020204" pitchFamily="34" charset="0"/>
              <a:buChar char="•"/>
            </a:pPr>
            <a:r>
              <a:rPr lang="en-US" dirty="0">
                <a:solidFill>
                  <a:srgbClr val="000000"/>
                </a:solidFill>
              </a:rPr>
              <a:t>“Conserving Nature’s Stage”</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961965" y="697303"/>
            <a:ext cx="4029634" cy="5170097"/>
          </a:xfrm>
          <a:prstGeom prst="rect">
            <a:avLst/>
          </a:prstGeom>
          <a:noFill/>
          <a:ln>
            <a:noFill/>
          </a:ln>
          <a:extLst>
            <a:ext uri="{53640926-AAD7-44D8-BBD7-CCE9431645EC}">
              <a14:shadowObscured xmlns:a14="http://schemas.microsoft.com/office/drawing/2010/main"/>
            </a:ext>
          </a:extLst>
        </p:spPr>
      </p:pic>
      <p:pic>
        <p:nvPicPr>
          <p:cNvPr id="8" name="Picture 7" descr="Y:\FW_Wildlife\NNHP\Inventory_and_Monitoring\Site Reports or Major Projects\Chittenden Co\LaPlatte_Natural_Communities\Sorenson photos\2006_09_26LaPlatte\LaPlatte0008.JPG"/>
          <p:cNvPicPr/>
          <p:nvPr/>
        </p:nvPicPr>
        <p:blipFill rotWithShape="1">
          <a:blip r:embed="rId4" cstate="email">
            <a:extLst>
              <a:ext uri="{28A0092B-C50C-407E-A947-70E740481C1C}">
                <a14:useLocalDpi xmlns:a14="http://schemas.microsoft.com/office/drawing/2010/main"/>
              </a:ext>
            </a:extLst>
          </a:blip>
          <a:srcRect/>
          <a:stretch/>
        </p:blipFill>
        <p:spPr bwMode="auto">
          <a:xfrm>
            <a:off x="221688" y="5775616"/>
            <a:ext cx="6255311" cy="10022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502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0" y="159945"/>
            <a:ext cx="5022846" cy="461665"/>
          </a:xfrm>
          <a:prstGeom prst="rect">
            <a:avLst/>
          </a:prstGeom>
          <a:noFill/>
        </p:spPr>
        <p:txBody>
          <a:bodyPr wrap="square" rtlCol="0">
            <a:spAutoFit/>
          </a:bodyPr>
          <a:lstStyle/>
          <a:p>
            <a:r>
              <a:rPr lang="en-US" sz="2400" b="1" dirty="0">
                <a:solidFill>
                  <a:srgbClr val="000000"/>
                </a:solidFill>
              </a:rPr>
              <a:t>Physical Landscape Diversity Blocks</a:t>
            </a:r>
          </a:p>
        </p:txBody>
      </p:sp>
      <p:sp>
        <p:nvSpPr>
          <p:cNvPr id="7" name="TextBox 6"/>
          <p:cNvSpPr txBox="1"/>
          <p:nvPr/>
        </p:nvSpPr>
        <p:spPr>
          <a:xfrm>
            <a:off x="152400" y="990600"/>
            <a:ext cx="3740712" cy="1631216"/>
          </a:xfrm>
          <a:prstGeom prst="rect">
            <a:avLst/>
          </a:prstGeom>
          <a:noFill/>
        </p:spPr>
        <p:txBody>
          <a:bodyPr wrap="square" rtlCol="0">
            <a:spAutoFit/>
          </a:bodyPr>
          <a:lstStyle/>
          <a:p>
            <a:r>
              <a:rPr lang="en-US" sz="2000" b="1" dirty="0">
                <a:solidFill>
                  <a:srgbClr val="000000"/>
                </a:solidFill>
              </a:rPr>
              <a:t>All of the physical landscape diversity components categorized by whether they are rare, representative, or responsibility features.</a:t>
            </a:r>
            <a:endParaRPr lang="en-US" sz="2000" dirty="0">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81932563"/>
              </p:ext>
            </p:extLst>
          </p:nvPr>
        </p:nvGraphicFramePr>
        <p:xfrm>
          <a:off x="4038600" y="592063"/>
          <a:ext cx="4800600" cy="6212349"/>
        </p:xfrm>
        <a:graphic>
          <a:graphicData uri="http://schemas.openxmlformats.org/presentationml/2006/ole">
            <mc:AlternateContent xmlns:mc="http://schemas.openxmlformats.org/markup-compatibility/2006">
              <mc:Choice xmlns:v="urn:schemas-microsoft-com:vml" Requires="v">
                <p:oleObj spid="_x0000_s2075" name="Acrobat Document" r:id="rId4" imgW="4663359" imgH="6035040" progId="Acrobat.Document.2015">
                  <p:embed/>
                </p:oleObj>
              </mc:Choice>
              <mc:Fallback>
                <p:oleObj name="Acrobat Document" r:id="rId4" imgW="4663359" imgH="6035040" progId="Acrobat.Document.2015">
                  <p:embed/>
                  <p:pic>
                    <p:nvPicPr>
                      <p:cNvPr id="0" name=""/>
                      <p:cNvPicPr/>
                      <p:nvPr/>
                    </p:nvPicPr>
                    <p:blipFill>
                      <a:blip r:embed="rId5"/>
                      <a:stretch>
                        <a:fillRect/>
                      </a:stretch>
                    </p:blipFill>
                    <p:spPr>
                      <a:xfrm>
                        <a:off x="4038600" y="592063"/>
                        <a:ext cx="4800600" cy="6212349"/>
                      </a:xfrm>
                      <a:prstGeom prst="rect">
                        <a:avLst/>
                      </a:prstGeom>
                    </p:spPr>
                  </p:pic>
                </p:oleObj>
              </mc:Fallback>
            </mc:AlternateContent>
          </a:graphicData>
        </a:graphic>
      </p:graphicFrame>
    </p:spTree>
    <p:extLst>
      <p:ext uri="{BB962C8B-B14F-4D97-AF65-F5344CB8AC3E}">
        <p14:creationId xmlns:p14="http://schemas.microsoft.com/office/powerpoint/2010/main" val="3554779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8154" y="76200"/>
            <a:ext cx="3696118" cy="461665"/>
          </a:xfrm>
          <a:prstGeom prst="rect">
            <a:avLst/>
          </a:prstGeom>
          <a:noFill/>
        </p:spPr>
        <p:txBody>
          <a:bodyPr wrap="square" rtlCol="0">
            <a:spAutoFit/>
          </a:bodyPr>
          <a:lstStyle/>
          <a:p>
            <a:r>
              <a:rPr lang="en-US" sz="2400" b="1" dirty="0">
                <a:solidFill>
                  <a:srgbClr val="000000"/>
                </a:solidFill>
              </a:rPr>
              <a:t>Wildlife Road Crossings</a:t>
            </a:r>
          </a:p>
        </p:txBody>
      </p:sp>
      <p:sp>
        <p:nvSpPr>
          <p:cNvPr id="7" name="TextBox 6"/>
          <p:cNvSpPr txBox="1"/>
          <p:nvPr/>
        </p:nvSpPr>
        <p:spPr>
          <a:xfrm>
            <a:off x="221688" y="621610"/>
            <a:ext cx="3816912" cy="3693319"/>
          </a:xfrm>
          <a:prstGeom prst="rect">
            <a:avLst/>
          </a:prstGeom>
          <a:noFill/>
        </p:spPr>
        <p:txBody>
          <a:bodyPr wrap="square" rtlCol="0">
            <a:spAutoFit/>
          </a:bodyPr>
          <a:lstStyle/>
          <a:p>
            <a:r>
              <a:rPr lang="en-US" b="1" i="1" dirty="0">
                <a:solidFill>
                  <a:srgbClr val="000000"/>
                </a:solidFill>
              </a:rPr>
              <a:t>Definition</a:t>
            </a:r>
            <a:r>
              <a:rPr lang="en-US" dirty="0">
                <a:solidFill>
                  <a:srgbClr val="000000"/>
                </a:solidFill>
              </a:rPr>
              <a:t>: </a:t>
            </a:r>
            <a:r>
              <a:rPr lang="en-US" dirty="0"/>
              <a:t>A section of road with high structural connectivity between two forest blocks or along a riparian corridor. </a:t>
            </a:r>
          </a:p>
          <a:p>
            <a:endParaRPr lang="en-US" dirty="0">
              <a:solidFill>
                <a:srgbClr val="000000"/>
              </a:solidFill>
            </a:endParaRPr>
          </a:p>
          <a:p>
            <a:r>
              <a:rPr lang="en-US" b="1" i="1" dirty="0">
                <a:solidFill>
                  <a:srgbClr val="000000"/>
                </a:solidFill>
              </a:rPr>
              <a:t>Ecological Function</a:t>
            </a:r>
            <a:r>
              <a:rPr lang="en-US" dirty="0">
                <a:solidFill>
                  <a:srgbClr val="000000"/>
                </a:solidFill>
              </a:rPr>
              <a:t>: </a:t>
            </a:r>
          </a:p>
          <a:p>
            <a:pPr marL="285750" indent="-285750">
              <a:buFont typeface="Arial" panose="020B0604020202020204" pitchFamily="34" charset="0"/>
              <a:buChar char="•"/>
            </a:pPr>
            <a:r>
              <a:rPr lang="en-US" dirty="0"/>
              <a:t>Provide the best opportunity for wildlife movement and dispersal of other species across roads</a:t>
            </a:r>
            <a:endParaRPr lang="en-US" dirty="0">
              <a:solidFill>
                <a:srgbClr val="000000"/>
              </a:solidFill>
            </a:endParaRPr>
          </a:p>
          <a:p>
            <a:pPr marL="285750" indent="-285750">
              <a:buFont typeface="Arial" panose="020B0604020202020204" pitchFamily="34" charset="0"/>
              <a:buChar char="•"/>
            </a:pPr>
            <a:r>
              <a:rPr lang="en-US" dirty="0"/>
              <a:t>Wildlife road crossings over or under roads are critically important between adjacent forest blocks and along linear riparian area networks.</a:t>
            </a:r>
            <a:endParaRPr lang="en-US" dirty="0">
              <a:solidFill>
                <a:srgbClr val="000000"/>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132152" y="691887"/>
            <a:ext cx="4839016" cy="570357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6582777" y="6380783"/>
            <a:ext cx="2514600" cy="369332"/>
          </a:xfrm>
          <a:prstGeom prst="rect">
            <a:avLst/>
          </a:prstGeom>
          <a:noFill/>
        </p:spPr>
        <p:txBody>
          <a:bodyPr wrap="square" rtlCol="0">
            <a:spAutoFit/>
          </a:bodyPr>
          <a:lstStyle/>
          <a:p>
            <a:r>
              <a:rPr lang="en-US" dirty="0"/>
              <a:t>Waterbury-Stowe area</a:t>
            </a:r>
          </a:p>
        </p:txBody>
      </p:sp>
      <p:pic>
        <p:nvPicPr>
          <p:cNvPr id="8" name="Picture 21" descr="DSCF0036_000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200" y="5257800"/>
            <a:ext cx="5052044" cy="1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845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76200"/>
            <a:ext cx="8001000" cy="461665"/>
          </a:xfrm>
          <a:prstGeom prst="rect">
            <a:avLst/>
          </a:prstGeom>
          <a:noFill/>
        </p:spPr>
        <p:txBody>
          <a:bodyPr wrap="square" rtlCol="0">
            <a:spAutoFit/>
          </a:bodyPr>
          <a:lstStyle/>
          <a:p>
            <a:r>
              <a:rPr lang="en-US" sz="2400" b="1" dirty="0"/>
              <a:t>Putting it All Together: The </a:t>
            </a:r>
            <a:r>
              <a:rPr lang="en-US" sz="2400" b="1" u="sng" dirty="0"/>
              <a:t>Ecologically Functional Landscape</a:t>
            </a:r>
            <a:endParaRPr lang="en-US" sz="2400" b="1" u="sng" dirty="0">
              <a:solidFill>
                <a:srgbClr val="000000"/>
              </a:solidFill>
            </a:endParaRPr>
          </a:p>
        </p:txBody>
      </p:sp>
      <p:sp>
        <p:nvSpPr>
          <p:cNvPr id="7" name="TextBox 6"/>
          <p:cNvSpPr txBox="1"/>
          <p:nvPr/>
        </p:nvSpPr>
        <p:spPr>
          <a:xfrm>
            <a:off x="228600" y="723138"/>
            <a:ext cx="3816912" cy="3170099"/>
          </a:xfrm>
          <a:prstGeom prst="rect">
            <a:avLst/>
          </a:prstGeom>
          <a:noFill/>
        </p:spPr>
        <p:txBody>
          <a:bodyPr wrap="square" rtlCol="0">
            <a:spAutoFit/>
          </a:bodyPr>
          <a:lstStyle/>
          <a:p>
            <a:r>
              <a:rPr lang="en-US" sz="2000" b="1" dirty="0"/>
              <a:t>Large areas of connected forest, aquatic systems and riparian areas, natural communities that allow ecological processes to occur and species to access required habitat and shift across the landscape in response to climate and land-use change</a:t>
            </a:r>
          </a:p>
          <a:p>
            <a:endParaRPr lang="en-US" sz="2000" b="1" dirty="0">
              <a:solidFill>
                <a:srgbClr val="000000"/>
              </a:solidFill>
            </a:endParaRPr>
          </a:p>
          <a:p>
            <a:r>
              <a:rPr lang="en-US" sz="2000" b="1" dirty="0">
                <a:solidFill>
                  <a:srgbClr val="000000"/>
                </a:solidFill>
              </a:rPr>
              <a:t>“Conservation” in all its forms.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255868" y="698029"/>
            <a:ext cx="4583332" cy="59313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684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45129" y="152400"/>
            <a:ext cx="8382000" cy="3362459"/>
          </a:xfrm>
          <a:prstGeom prst="rect">
            <a:avLst/>
          </a:prstGeom>
          <a:noFill/>
          <a:ln w="9525">
            <a:noFill/>
            <a:miter lim="800000"/>
            <a:headEnd/>
            <a:tailEnd/>
          </a:ln>
        </p:spPr>
        <p:txBody>
          <a:bodyPr wrap="square">
            <a:spAutoFit/>
          </a:bodyPr>
          <a:lstStyle/>
          <a:p>
            <a:pPr lvl="0" algn="ctr"/>
            <a:endParaRPr lang="en-US" sz="900" dirty="0">
              <a:solidFill>
                <a:srgbClr val="000000"/>
              </a:solidFill>
            </a:endParaRPr>
          </a:p>
          <a:p>
            <a:pPr fontAlgn="base">
              <a:spcBef>
                <a:spcPct val="0"/>
              </a:spcBef>
              <a:spcAft>
                <a:spcPct val="0"/>
              </a:spcAft>
            </a:pPr>
            <a:r>
              <a:rPr lang="en-US" sz="2800" b="1" dirty="0"/>
              <a:t>Some Thoughts and Perspectives</a:t>
            </a:r>
            <a:endParaRPr lang="en-US" sz="2800" dirty="0"/>
          </a:p>
          <a:p>
            <a:pPr fontAlgn="base">
              <a:spcBef>
                <a:spcPct val="0"/>
              </a:spcBef>
              <a:spcAft>
                <a:spcPct val="0"/>
              </a:spcAft>
            </a:pPr>
            <a:endParaRPr lang="en-US" sz="1050" dirty="0"/>
          </a:p>
          <a:p>
            <a:pPr marL="342900" indent="-342900" fontAlgn="base">
              <a:spcBef>
                <a:spcPct val="0"/>
              </a:spcBef>
              <a:spcAft>
                <a:spcPct val="0"/>
              </a:spcAft>
              <a:buFont typeface="Arial" panose="020B0604020202020204" pitchFamily="34" charset="0"/>
              <a:buChar char="•"/>
            </a:pPr>
            <a:r>
              <a:rPr lang="en-US" sz="2400" b="1" dirty="0"/>
              <a:t>We should expect some decline in function – we cannot conserve it all. </a:t>
            </a:r>
          </a:p>
          <a:p>
            <a:pPr marL="342900" indent="-342900" fontAlgn="base">
              <a:spcBef>
                <a:spcPct val="0"/>
              </a:spcBef>
              <a:spcAft>
                <a:spcPct val="0"/>
              </a:spcAft>
              <a:buFont typeface="Arial" panose="020B0604020202020204" pitchFamily="34" charset="0"/>
              <a:buChar char="•"/>
            </a:pPr>
            <a:endParaRPr lang="en-US" sz="1050" b="1" dirty="0"/>
          </a:p>
          <a:p>
            <a:pPr marL="342900" indent="-342900" fontAlgn="base">
              <a:spcBef>
                <a:spcPct val="0"/>
              </a:spcBef>
              <a:spcAft>
                <a:spcPct val="0"/>
              </a:spcAft>
              <a:buFont typeface="Arial" panose="020B0604020202020204" pitchFamily="34" charset="0"/>
              <a:buChar char="•"/>
            </a:pPr>
            <a:r>
              <a:rPr lang="en-US" sz="2400" b="1" dirty="0"/>
              <a:t>There is still a lot of opportunity in Vermont : keep forests as forests and restore riparian areas.</a:t>
            </a:r>
          </a:p>
          <a:p>
            <a:pPr fontAlgn="base">
              <a:spcBef>
                <a:spcPct val="0"/>
              </a:spcBef>
              <a:spcAft>
                <a:spcPct val="0"/>
              </a:spcAft>
            </a:pPr>
            <a:endParaRPr lang="en-US" sz="1050" b="1" dirty="0"/>
          </a:p>
          <a:p>
            <a:pPr marL="342900" indent="-342900" fontAlgn="base">
              <a:spcBef>
                <a:spcPct val="0"/>
              </a:spcBef>
              <a:spcAft>
                <a:spcPct val="0"/>
              </a:spcAft>
              <a:buFont typeface="Arial" panose="020B0604020202020204" pitchFamily="34" charset="0"/>
              <a:buChar char="•"/>
            </a:pPr>
            <a:r>
              <a:rPr lang="en-US" sz="2400" b="1" dirty="0"/>
              <a:t>80 percent of Vermont is privately owned. Landowners decisions on management and stewardship hold the key.</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1" y="3576248"/>
            <a:ext cx="5334000" cy="3206027"/>
          </a:xfrm>
          <a:prstGeom prst="rect">
            <a:avLst/>
          </a:prstGeom>
          <a:ln w="12700">
            <a:solidFill>
              <a:schemeClr val="tx1"/>
            </a:solidFill>
          </a:ln>
        </p:spPr>
      </p:pic>
    </p:spTree>
    <p:extLst>
      <p:ext uri="{BB962C8B-B14F-4D97-AF65-F5344CB8AC3E}">
        <p14:creationId xmlns:p14="http://schemas.microsoft.com/office/powerpoint/2010/main" val="236631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hotos\2006_10_03MtAeolus\MtAeolus000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 y="1524000"/>
            <a:ext cx="8839200" cy="5087470"/>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81000" y="228600"/>
            <a:ext cx="7467600" cy="584775"/>
          </a:xfrm>
          <a:prstGeom prst="rect">
            <a:avLst/>
          </a:prstGeom>
          <a:noFill/>
        </p:spPr>
        <p:txBody>
          <a:bodyPr wrap="square" rtlCol="0">
            <a:spAutoFit/>
          </a:bodyPr>
          <a:lstStyle/>
          <a:p>
            <a:r>
              <a:rPr lang="en-US" sz="3200" b="1" dirty="0"/>
              <a:t>Thank you…   Questions?  </a:t>
            </a:r>
          </a:p>
        </p:txBody>
      </p:sp>
    </p:spTree>
    <p:extLst>
      <p:ext uri="{BB962C8B-B14F-4D97-AF65-F5344CB8AC3E}">
        <p14:creationId xmlns:p14="http://schemas.microsoft.com/office/powerpoint/2010/main" val="3548343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880" y="381000"/>
            <a:ext cx="8458200" cy="2739211"/>
          </a:xfrm>
          <a:prstGeom prst="rect">
            <a:avLst/>
          </a:prstGeom>
          <a:noFill/>
        </p:spPr>
        <p:txBody>
          <a:bodyPr wrap="square" rtlCol="0">
            <a:spAutoFit/>
          </a:bodyPr>
          <a:lstStyle/>
          <a:p>
            <a:r>
              <a:rPr lang="en-US" sz="3200" b="1" dirty="0"/>
              <a:t>Primary Threats to Biological Diversity</a:t>
            </a:r>
          </a:p>
          <a:p>
            <a:pPr marL="914400" lvl="1" indent="-457200">
              <a:buFont typeface="Arial" panose="020B0604020202020204" pitchFamily="34" charset="0"/>
              <a:buChar char="•"/>
            </a:pPr>
            <a:r>
              <a:rPr lang="en-US" sz="2800" b="1" dirty="0"/>
              <a:t>Population growth</a:t>
            </a:r>
          </a:p>
          <a:p>
            <a:pPr marL="914400" lvl="1" indent="-457200">
              <a:buFont typeface="Arial" panose="020B0604020202020204" pitchFamily="34" charset="0"/>
              <a:buChar char="•"/>
            </a:pPr>
            <a:r>
              <a:rPr lang="en-US" sz="2800" b="1" dirty="0"/>
              <a:t>Habitat loss</a:t>
            </a:r>
          </a:p>
          <a:p>
            <a:pPr marL="914400" lvl="1" indent="-457200">
              <a:buFont typeface="Arial" panose="020B0604020202020204" pitchFamily="34" charset="0"/>
              <a:buChar char="•"/>
            </a:pPr>
            <a:r>
              <a:rPr lang="en-US" sz="2800" b="1" dirty="0"/>
              <a:t>Habitat fragmentation</a:t>
            </a:r>
          </a:p>
          <a:p>
            <a:pPr marL="914400" lvl="1" indent="-457200">
              <a:buFont typeface="Arial" panose="020B0604020202020204" pitchFamily="34" charset="0"/>
              <a:buChar char="•"/>
            </a:pPr>
            <a:r>
              <a:rPr lang="en-US" sz="2800" b="1" dirty="0"/>
              <a:t>Non-native, invasive species</a:t>
            </a:r>
          </a:p>
          <a:p>
            <a:pPr marL="914400" lvl="1" indent="-457200">
              <a:buFont typeface="Arial" panose="020B0604020202020204" pitchFamily="34" charset="0"/>
              <a:buChar char="•"/>
            </a:pPr>
            <a:r>
              <a:rPr lang="en-US" sz="2800" b="1" dirty="0"/>
              <a:t>Climate change – direct and compounding effects</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86943" y="76200"/>
            <a:ext cx="1863606" cy="24872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6955" y="3505200"/>
            <a:ext cx="2403594" cy="32079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9880" y="3044090"/>
            <a:ext cx="4013439" cy="19563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26862" y="5008139"/>
            <a:ext cx="1447800" cy="276999"/>
          </a:xfrm>
          <a:prstGeom prst="rect">
            <a:avLst/>
          </a:prstGeom>
          <a:noFill/>
        </p:spPr>
        <p:txBody>
          <a:bodyPr wrap="square" rtlCol="0">
            <a:spAutoFit/>
          </a:bodyPr>
          <a:lstStyle/>
          <a:p>
            <a:r>
              <a:rPr lang="en-US" sz="1200" dirty="0"/>
              <a:t>NASA</a:t>
            </a:r>
          </a:p>
        </p:txBody>
      </p:sp>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34838" y="1319818"/>
            <a:ext cx="1862912" cy="132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10667" y="4935185"/>
            <a:ext cx="3653580" cy="18788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413092" y="4648200"/>
            <a:ext cx="2151155" cy="230832"/>
          </a:xfrm>
          <a:prstGeom prst="rect">
            <a:avLst/>
          </a:prstGeom>
          <a:noFill/>
        </p:spPr>
        <p:txBody>
          <a:bodyPr wrap="square" rtlCol="0">
            <a:spAutoFit/>
          </a:bodyPr>
          <a:lstStyle/>
          <a:p>
            <a:r>
              <a:rPr lang="en-US" sz="900" b="1" dirty="0"/>
              <a:t>Climate Change Impacts in the US, 2014</a:t>
            </a:r>
          </a:p>
        </p:txBody>
      </p:sp>
    </p:spTree>
    <p:extLst>
      <p:ext uri="{BB962C8B-B14F-4D97-AF65-F5344CB8AC3E}">
        <p14:creationId xmlns:p14="http://schemas.microsoft.com/office/powerpoint/2010/main" val="128695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28" y="152401"/>
            <a:ext cx="9001172" cy="5410199"/>
          </a:xfrm>
          <a:prstGeom prst="rect">
            <a:avLst/>
          </a:prstGeom>
          <a:ln w="12700">
            <a:solidFill>
              <a:schemeClr val="tx1"/>
            </a:solidFill>
          </a:ln>
        </p:spPr>
      </p:pic>
      <p:sp>
        <p:nvSpPr>
          <p:cNvPr id="3" name="TextBox 2"/>
          <p:cNvSpPr txBox="1"/>
          <p:nvPr/>
        </p:nvSpPr>
        <p:spPr>
          <a:xfrm>
            <a:off x="2133600" y="5867400"/>
            <a:ext cx="5638800" cy="830997"/>
          </a:xfrm>
          <a:prstGeom prst="rect">
            <a:avLst/>
          </a:prstGeom>
          <a:noFill/>
        </p:spPr>
        <p:txBody>
          <a:bodyPr wrap="square" rtlCol="0">
            <a:spAutoFit/>
          </a:bodyPr>
          <a:lstStyle/>
          <a:p>
            <a:r>
              <a:rPr lang="en-US" sz="2400" b="1" dirty="0"/>
              <a:t>Blocks of Forest and other Natural Cover greater than 20 acres</a:t>
            </a:r>
          </a:p>
        </p:txBody>
      </p:sp>
    </p:spTree>
    <p:extLst>
      <p:ext uri="{BB962C8B-B14F-4D97-AF65-F5344CB8AC3E}">
        <p14:creationId xmlns:p14="http://schemas.microsoft.com/office/powerpoint/2010/main" val="326991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28" y="152401"/>
            <a:ext cx="9001171" cy="5410199"/>
          </a:xfrm>
          <a:prstGeom prst="rect">
            <a:avLst/>
          </a:prstGeom>
          <a:ln w="12700">
            <a:solidFill>
              <a:schemeClr val="tx1"/>
            </a:solidFill>
          </a:ln>
        </p:spPr>
      </p:pic>
      <p:sp>
        <p:nvSpPr>
          <p:cNvPr id="3" name="TextBox 2"/>
          <p:cNvSpPr txBox="1"/>
          <p:nvPr/>
        </p:nvSpPr>
        <p:spPr>
          <a:xfrm>
            <a:off x="2133600" y="5867400"/>
            <a:ext cx="5638800" cy="830997"/>
          </a:xfrm>
          <a:prstGeom prst="rect">
            <a:avLst/>
          </a:prstGeom>
          <a:noFill/>
        </p:spPr>
        <p:txBody>
          <a:bodyPr wrap="square" rtlCol="0">
            <a:spAutoFit/>
          </a:bodyPr>
          <a:lstStyle/>
          <a:p>
            <a:r>
              <a:rPr lang="en-US" sz="2400" b="1" dirty="0"/>
              <a:t>Blocks of Forest and other Natural Cover greater than </a:t>
            </a:r>
            <a:r>
              <a:rPr lang="en-US" sz="2400" b="1" u="sng" dirty="0"/>
              <a:t>500</a:t>
            </a:r>
            <a:r>
              <a:rPr lang="en-US" sz="2400" b="1" dirty="0"/>
              <a:t> acres</a:t>
            </a:r>
          </a:p>
        </p:txBody>
      </p:sp>
    </p:spTree>
    <p:extLst>
      <p:ext uri="{BB962C8B-B14F-4D97-AF65-F5344CB8AC3E}">
        <p14:creationId xmlns:p14="http://schemas.microsoft.com/office/powerpoint/2010/main" val="137254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28" y="152401"/>
            <a:ext cx="9001171" cy="5410199"/>
          </a:xfrm>
          <a:prstGeom prst="rect">
            <a:avLst/>
          </a:prstGeom>
          <a:solidFill>
            <a:schemeClr val="tx1"/>
          </a:solidFill>
          <a:ln w="12700">
            <a:solidFill>
              <a:schemeClr val="tx1"/>
            </a:solidFill>
          </a:ln>
        </p:spPr>
      </p:pic>
      <p:sp>
        <p:nvSpPr>
          <p:cNvPr id="3" name="TextBox 2"/>
          <p:cNvSpPr txBox="1"/>
          <p:nvPr/>
        </p:nvSpPr>
        <p:spPr>
          <a:xfrm>
            <a:off x="2133600" y="5867400"/>
            <a:ext cx="5638800" cy="830997"/>
          </a:xfrm>
          <a:prstGeom prst="rect">
            <a:avLst/>
          </a:prstGeom>
          <a:noFill/>
        </p:spPr>
        <p:txBody>
          <a:bodyPr wrap="square" rtlCol="0">
            <a:spAutoFit/>
          </a:bodyPr>
          <a:lstStyle/>
          <a:p>
            <a:r>
              <a:rPr lang="en-US" sz="2400" b="1" dirty="0"/>
              <a:t>Blocks of Forest and other Natural Cover greater than </a:t>
            </a:r>
            <a:r>
              <a:rPr lang="en-US" sz="2400" b="1" u="sng" dirty="0"/>
              <a:t>2,000</a:t>
            </a:r>
            <a:r>
              <a:rPr lang="en-US" sz="2400" b="1" dirty="0"/>
              <a:t> acres</a:t>
            </a:r>
          </a:p>
        </p:txBody>
      </p:sp>
    </p:spTree>
    <p:extLst>
      <p:ext uri="{BB962C8B-B14F-4D97-AF65-F5344CB8AC3E}">
        <p14:creationId xmlns:p14="http://schemas.microsoft.com/office/powerpoint/2010/main" val="336505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28" y="152401"/>
            <a:ext cx="9001171" cy="5410199"/>
          </a:xfrm>
          <a:prstGeom prst="rect">
            <a:avLst/>
          </a:prstGeom>
          <a:ln w="12700">
            <a:solidFill>
              <a:schemeClr val="tx1"/>
            </a:solidFill>
          </a:ln>
        </p:spPr>
      </p:pic>
      <p:sp>
        <p:nvSpPr>
          <p:cNvPr id="3" name="TextBox 2"/>
          <p:cNvSpPr txBox="1"/>
          <p:nvPr/>
        </p:nvSpPr>
        <p:spPr>
          <a:xfrm>
            <a:off x="2133600" y="5867400"/>
            <a:ext cx="5638800" cy="830997"/>
          </a:xfrm>
          <a:prstGeom prst="rect">
            <a:avLst/>
          </a:prstGeom>
          <a:noFill/>
        </p:spPr>
        <p:txBody>
          <a:bodyPr wrap="square" rtlCol="0">
            <a:spAutoFit/>
          </a:bodyPr>
          <a:lstStyle/>
          <a:p>
            <a:r>
              <a:rPr lang="en-US" sz="2400" b="1" dirty="0"/>
              <a:t>Blocks of Forest and other Natural Cover greater than </a:t>
            </a:r>
            <a:r>
              <a:rPr lang="en-US" sz="2400" b="1" u="sng" dirty="0"/>
              <a:t>5,000</a:t>
            </a:r>
            <a:r>
              <a:rPr lang="en-US" sz="2400" b="1" dirty="0"/>
              <a:t> acres</a:t>
            </a:r>
          </a:p>
        </p:txBody>
      </p:sp>
    </p:spTree>
    <p:extLst>
      <p:ext uri="{BB962C8B-B14F-4D97-AF65-F5344CB8AC3E}">
        <p14:creationId xmlns:p14="http://schemas.microsoft.com/office/powerpoint/2010/main" val="2604461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1" y="152400"/>
            <a:ext cx="8305800" cy="3493264"/>
          </a:xfrm>
          <a:prstGeom prst="rect">
            <a:avLst/>
          </a:prstGeom>
          <a:noFill/>
          <a:ln w="9525">
            <a:noFill/>
            <a:miter lim="800000"/>
            <a:headEnd/>
            <a:tailEnd/>
          </a:ln>
        </p:spPr>
        <p:txBody>
          <a:bodyPr wrap="square">
            <a:spAutoFit/>
          </a:bodyPr>
          <a:lstStyle/>
          <a:p>
            <a:pPr algn="ctr"/>
            <a:r>
              <a:rPr lang="en-US" sz="3600" b="1" cap="small" dirty="0">
                <a:solidFill>
                  <a:srgbClr val="000000"/>
                </a:solidFill>
              </a:rPr>
              <a:t>Vermont Conservation Design</a:t>
            </a:r>
          </a:p>
          <a:p>
            <a:pPr algn="ctr"/>
            <a:endParaRPr lang="en-US" sz="900" dirty="0">
              <a:solidFill>
                <a:srgbClr val="000000"/>
              </a:solidFill>
            </a:endParaRPr>
          </a:p>
          <a:p>
            <a:pPr fontAlgn="base">
              <a:spcBef>
                <a:spcPct val="0"/>
              </a:spcBef>
              <a:spcAft>
                <a:spcPct val="0"/>
              </a:spcAft>
            </a:pPr>
            <a:r>
              <a:rPr lang="en-US" sz="2800" b="1" i="1" dirty="0">
                <a:solidFill>
                  <a:srgbClr val="000000"/>
                </a:solidFill>
              </a:rPr>
              <a:t>A practical approach to protecting and enhancing an </a:t>
            </a:r>
            <a:r>
              <a:rPr lang="en-US" sz="2800" b="1" i="1" u="sng" dirty="0">
                <a:solidFill>
                  <a:srgbClr val="000000"/>
                </a:solidFill>
              </a:rPr>
              <a:t>ecologically functional landscape</a:t>
            </a:r>
            <a:r>
              <a:rPr lang="en-US" sz="2800" b="1" i="1" dirty="0">
                <a:solidFill>
                  <a:srgbClr val="000000"/>
                </a:solidFill>
              </a:rPr>
              <a:t> into the future.</a:t>
            </a:r>
            <a:r>
              <a:rPr lang="en-US" sz="2800" dirty="0">
                <a:solidFill>
                  <a:srgbClr val="000000"/>
                </a:solidFill>
              </a:rPr>
              <a:t> </a:t>
            </a:r>
          </a:p>
          <a:p>
            <a:pPr fontAlgn="base">
              <a:spcBef>
                <a:spcPct val="0"/>
              </a:spcBef>
              <a:spcAft>
                <a:spcPct val="0"/>
              </a:spcAft>
            </a:pPr>
            <a:endParaRPr lang="en-US" sz="24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400" b="1" dirty="0">
                <a:solidFill>
                  <a:srgbClr val="000000"/>
                </a:solidFill>
              </a:rPr>
              <a:t>Uses two key landscape features: </a:t>
            </a:r>
            <a:r>
              <a:rPr lang="en-US" sz="2400" b="1" u="sng" dirty="0">
                <a:solidFill>
                  <a:srgbClr val="000000"/>
                </a:solidFill>
              </a:rPr>
              <a:t>forest blocks </a:t>
            </a:r>
            <a:r>
              <a:rPr lang="en-US" sz="2400" b="1" dirty="0">
                <a:solidFill>
                  <a:srgbClr val="000000"/>
                </a:solidFill>
              </a:rPr>
              <a:t>and </a:t>
            </a:r>
            <a:r>
              <a:rPr lang="en-US" sz="2400" b="1" u="sng" dirty="0">
                <a:solidFill>
                  <a:srgbClr val="000000"/>
                </a:solidFill>
              </a:rPr>
              <a:t>riparian areas</a:t>
            </a:r>
            <a:r>
              <a:rPr lang="en-US" sz="2400" b="1" dirty="0">
                <a:solidFill>
                  <a:srgbClr val="000000"/>
                </a:solidFill>
              </a:rPr>
              <a:t>.</a:t>
            </a:r>
          </a:p>
          <a:p>
            <a:pPr marL="342900" indent="-342900" fontAlgn="base">
              <a:spcBef>
                <a:spcPct val="0"/>
              </a:spcBef>
              <a:spcAft>
                <a:spcPct val="0"/>
              </a:spcAft>
              <a:buFont typeface="Arial" panose="020B0604020202020204" pitchFamily="34" charset="0"/>
              <a:buChar char="•"/>
            </a:pPr>
            <a:endParaRPr lang="en-US" sz="24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400" b="1" dirty="0">
                <a:solidFill>
                  <a:srgbClr val="000000"/>
                </a:solidFill>
              </a:rPr>
              <a:t>Applies the coarse filter-fine filter approach to conservation.</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5686" y="4143375"/>
            <a:ext cx="8523514" cy="2486025"/>
          </a:xfrm>
          <a:prstGeom prst="rect">
            <a:avLst/>
          </a:prstGeom>
        </p:spPr>
      </p:pic>
    </p:spTree>
    <p:extLst>
      <p:ext uri="{BB962C8B-B14F-4D97-AF65-F5344CB8AC3E}">
        <p14:creationId xmlns:p14="http://schemas.microsoft.com/office/powerpoint/2010/main" val="3652561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229600" cy="954107"/>
          </a:xfrm>
          <a:prstGeom prst="rect">
            <a:avLst/>
          </a:prstGeom>
          <a:noFill/>
        </p:spPr>
        <p:txBody>
          <a:bodyPr wrap="square" rtlCol="0">
            <a:spAutoFit/>
          </a:bodyPr>
          <a:lstStyle/>
          <a:p>
            <a:r>
              <a:rPr lang="en-US" sz="2800" b="1" dirty="0"/>
              <a:t>Given a broad goal of conserving biological diversity in Vermont...</a:t>
            </a:r>
          </a:p>
        </p:txBody>
      </p:sp>
      <p:graphicFrame>
        <p:nvGraphicFramePr>
          <p:cNvPr id="5" name="Object 2"/>
          <p:cNvGraphicFramePr>
            <a:graphicFrameLocks noChangeAspect="1"/>
          </p:cNvGraphicFramePr>
          <p:nvPr>
            <p:extLst>
              <p:ext uri="{D42A27DB-BD31-4B8C-83A1-F6EECF244321}">
                <p14:modId xmlns:p14="http://schemas.microsoft.com/office/powerpoint/2010/main" val="3628199492"/>
              </p:ext>
            </p:extLst>
          </p:nvPr>
        </p:nvGraphicFramePr>
        <p:xfrm>
          <a:off x="-308450" y="2057400"/>
          <a:ext cx="6305624"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04800" y="1570128"/>
            <a:ext cx="7315200" cy="461665"/>
          </a:xfrm>
          <a:prstGeom prst="rect">
            <a:avLst/>
          </a:prstGeom>
          <a:noFill/>
        </p:spPr>
        <p:txBody>
          <a:bodyPr wrap="square" rtlCol="0">
            <a:spAutoFit/>
          </a:bodyPr>
          <a:lstStyle/>
          <a:p>
            <a:pPr>
              <a:spcBef>
                <a:spcPct val="50000"/>
              </a:spcBef>
            </a:pPr>
            <a:r>
              <a:rPr lang="en-US" sz="2400" b="1" dirty="0"/>
              <a:t>And, an estimated 24,000 to 43,500 species in Vermont!</a:t>
            </a:r>
          </a:p>
        </p:txBody>
      </p:sp>
      <p:sp>
        <p:nvSpPr>
          <p:cNvPr id="6" name="TextBox 5"/>
          <p:cNvSpPr txBox="1"/>
          <p:nvPr/>
        </p:nvSpPr>
        <p:spPr>
          <a:xfrm>
            <a:off x="5181600" y="2704473"/>
            <a:ext cx="4038600" cy="461665"/>
          </a:xfrm>
          <a:prstGeom prst="rect">
            <a:avLst/>
          </a:prstGeom>
          <a:noFill/>
        </p:spPr>
        <p:txBody>
          <a:bodyPr wrap="square" rtlCol="0">
            <a:spAutoFit/>
          </a:bodyPr>
          <a:lstStyle/>
          <a:p>
            <a:r>
              <a:rPr lang="en-US" sz="2400" b="1" dirty="0">
                <a:solidFill>
                  <a:srgbClr val="FF0000"/>
                </a:solidFill>
              </a:rPr>
              <a:t>How do we protect them all?</a:t>
            </a:r>
          </a:p>
        </p:txBody>
      </p:sp>
      <p:pic>
        <p:nvPicPr>
          <p:cNvPr id="1026" name="Picture 2" descr="D:\Photos\2007_06_28ScanlonBog\132_3225-cro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3223407"/>
            <a:ext cx="2209800" cy="3460591"/>
          </a:xfrm>
          <a:prstGeom prst="rect">
            <a:avLst/>
          </a:prstGeom>
          <a:noFill/>
          <a:ln>
            <a:solidFill>
              <a:schemeClr val="tx1"/>
            </a:solidFill>
          </a:ln>
        </p:spPr>
      </p:pic>
      <p:sp>
        <p:nvSpPr>
          <p:cNvPr id="7" name="TextBox 6"/>
          <p:cNvSpPr txBox="1"/>
          <p:nvPr/>
        </p:nvSpPr>
        <p:spPr>
          <a:xfrm>
            <a:off x="8001000" y="4692092"/>
            <a:ext cx="914400" cy="523220"/>
          </a:xfrm>
          <a:prstGeom prst="rect">
            <a:avLst/>
          </a:prstGeom>
          <a:noFill/>
        </p:spPr>
        <p:txBody>
          <a:bodyPr wrap="square" rtlCol="0">
            <a:spAutoFit/>
          </a:bodyPr>
          <a:lstStyle/>
          <a:p>
            <a:r>
              <a:rPr lang="en-US" sz="1400" b="1" dirty="0"/>
              <a:t>Elfin Skimmer</a:t>
            </a:r>
          </a:p>
        </p:txBody>
      </p:sp>
    </p:spTree>
    <p:extLst>
      <p:ext uri="{BB962C8B-B14F-4D97-AF65-F5344CB8AC3E}">
        <p14:creationId xmlns:p14="http://schemas.microsoft.com/office/powerpoint/2010/main" val="34924884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2353</TotalTime>
  <Words>1164</Words>
  <Application>Microsoft Office PowerPoint</Application>
  <PresentationFormat>On-screen Show (4:3)</PresentationFormat>
  <Paragraphs>193</Paragraphs>
  <Slides>27</Slides>
  <Notes>23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3" baseType="lpstr">
      <vt:lpstr>Arial</vt:lpstr>
      <vt:lpstr>Calibri</vt:lpstr>
      <vt:lpstr>Times New Roman</vt:lpstr>
      <vt:lpstr>Default Design</vt:lpstr>
      <vt:lpstr>Photo Editor Photo</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Agency of 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Sorenson</dc:creator>
  <cp:lastModifiedBy>John Truong</cp:lastModifiedBy>
  <cp:revision>126</cp:revision>
  <cp:lastPrinted>2016-08-18T11:53:41Z</cp:lastPrinted>
  <dcterms:created xsi:type="dcterms:W3CDTF">2015-08-03T11:51:58Z</dcterms:created>
  <dcterms:modified xsi:type="dcterms:W3CDTF">2016-12-07T15:32:16Z</dcterms:modified>
</cp:coreProperties>
</file>